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1" r:id="rId4"/>
    <p:sldId id="272" r:id="rId5"/>
    <p:sldId id="273" r:id="rId6"/>
    <p:sldId id="275" r:id="rId7"/>
    <p:sldId id="274" r:id="rId8"/>
    <p:sldId id="276" r:id="rId9"/>
    <p:sldId id="278" r:id="rId10"/>
    <p:sldId id="277" r:id="rId11"/>
    <p:sldId id="259" r:id="rId12"/>
    <p:sldId id="263" r:id="rId13"/>
    <p:sldId id="279" r:id="rId14"/>
    <p:sldId id="280" r:id="rId15"/>
    <p:sldId id="268" r:id="rId16"/>
    <p:sldId id="269" r:id="rId17"/>
    <p:sldId id="28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A4D7-8F3B-444A-9BCC-5EBE2370DF66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D175-3105-41D5-80C7-F18F12F52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86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7A5F8-500B-4EEE-8AE0-D3CCC186E580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4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31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64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66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7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52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48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93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5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099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63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17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47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549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672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834-6C3D-DD44-9E7F-B969A43BE221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F6D4-8612-F84E-B489-9DA8EFCB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338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SSSTE_FB_Mesa de trabajo 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8" y="4461448"/>
            <a:ext cx="3101420" cy="2396552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473" y="1812852"/>
            <a:ext cx="7829327" cy="1325563"/>
          </a:xfrm>
        </p:spPr>
        <p:txBody>
          <a:bodyPr/>
          <a:lstStyle>
            <a:lvl1pPr algn="l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24473" y="3343609"/>
            <a:ext cx="8667527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7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31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2343"/>
            <a:ext cx="3646251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2122343"/>
            <a:ext cx="6489970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24/03/2020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66713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3"/>
            <a:ext cx="3646251" cy="157624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8580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20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SSSTE_FB_Mesa de trabajo 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82" y="4834934"/>
            <a:ext cx="3101420" cy="23965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91B4F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63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40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38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691B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599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14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5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Imagen 7" descr="ISSSTE_FB_Mesa de trabajo 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82" y="4834934"/>
            <a:ext cx="3101420" cy="23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80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14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45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8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70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E94C2-83D1-4875-AA69-DC74BF7CE172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C3D4-EDE9-4231-9A56-A23C24981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8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BFB8-6190-8C49-AD14-D07C9394EF8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930C-BCF4-B244-87F3-8CD4BFE69F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10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8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cyt.gob.mx/index.php/el-conacyt/servicios-en-line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b="15745"/>
          <a:stretch/>
        </p:blipFill>
        <p:spPr>
          <a:xfrm>
            <a:off x="-17379" y="-1"/>
            <a:ext cx="1220938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5709" y="2168667"/>
            <a:ext cx="10363200" cy="2095395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s-ES" sz="4000" b="1" spc="400" dirty="0">
                <a:solidFill>
                  <a:srgbClr val="8B1333"/>
                </a:solidFill>
                <a:latin typeface="Montserrat" pitchFamily="2" charset="77"/>
                <a:cs typeface="Arial"/>
              </a:rPr>
              <a:t>Guía para obtención de Carta de Reconocimiento </a:t>
            </a:r>
            <a:br>
              <a:rPr lang="es-ES" sz="4000" b="1" spc="400" dirty="0">
                <a:solidFill>
                  <a:srgbClr val="8B1333"/>
                </a:solidFill>
                <a:latin typeface="Montserrat" pitchFamily="2" charset="77"/>
                <a:cs typeface="Arial"/>
              </a:rPr>
            </a:br>
            <a:endParaRPr lang="es-ES" sz="4000" b="1" spc="400" dirty="0">
              <a:solidFill>
                <a:srgbClr val="8B1333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0109" y="4267617"/>
            <a:ext cx="8534400" cy="1752600"/>
          </a:xfrm>
        </p:spPr>
        <p:txBody>
          <a:bodyPr>
            <a:normAutofit/>
          </a:bodyPr>
          <a:lstStyle/>
          <a:p>
            <a:r>
              <a:rPr lang="es-ES" sz="3200" spc="800" dirty="0">
                <a:solidFill>
                  <a:srgbClr val="AC824E"/>
                </a:solidFill>
                <a:latin typeface="Montserrat" pitchFamily="2" charset="77"/>
                <a:cs typeface="Arial"/>
              </a:rPr>
              <a:t>Becas </a:t>
            </a:r>
            <a:r>
              <a:rPr lang="es-ES" sz="3200" spc="800" dirty="0" smtClean="0">
                <a:solidFill>
                  <a:srgbClr val="AC824E"/>
                </a:solidFill>
                <a:latin typeface="Montserrat" pitchFamily="2" charset="77"/>
                <a:cs typeface="Arial"/>
              </a:rPr>
              <a:t>Nacionales</a:t>
            </a:r>
            <a:endParaRPr lang="es-ES" sz="3200" spc="800" dirty="0">
              <a:solidFill>
                <a:srgbClr val="AC824E"/>
              </a:solidFill>
              <a:latin typeface="Montserrat" pitchFamily="2" charset="77"/>
              <a:cs typeface="Arial"/>
            </a:endParaRPr>
          </a:p>
          <a:p>
            <a:r>
              <a:rPr lang="es-ES" sz="3200" spc="800" dirty="0">
                <a:solidFill>
                  <a:srgbClr val="AC824E"/>
                </a:solidFill>
                <a:latin typeface="Montserrat" pitchFamily="2" charset="77"/>
                <a:cs typeface="Arial"/>
              </a:rPr>
              <a:t>•	Convocatorias a partir del 2018 (MIIC)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417830" y="4122965"/>
            <a:ext cx="5338961" cy="0"/>
          </a:xfrm>
          <a:prstGeom prst="line">
            <a:avLst/>
          </a:prstGeom>
          <a:ln>
            <a:solidFill>
              <a:srgbClr val="AC824E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4663E2F-A0B3-A94F-B30B-4FF208A8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76" y="235356"/>
            <a:ext cx="9584267" cy="13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12491"/>
            <a:ext cx="12211346" cy="68829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61" y="426904"/>
            <a:ext cx="7648575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999086" y="426904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INSTRUCCIONES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55397" y="1096716"/>
            <a:ext cx="35493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Seleccionar la opción que corresponda, conforme al documento que ingresará. </a:t>
            </a:r>
          </a:p>
          <a:p>
            <a:pPr marL="285750" indent="-285750" algn="just">
              <a:buFontTx/>
              <a:buChar char="-"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Seleccionar la opción “Subir documento</a:t>
            </a: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”.</a:t>
            </a: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Deberá de elegir </a:t>
            </a:r>
            <a:r>
              <a:rPr lang="es-419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el documento que avala la obtención del grado para la Institución y Programa que se otorgó el apoyo</a:t>
            </a: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 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Deberá estar en formato PDF y pesar menos de 2 MB</a:t>
            </a: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 (ver siguiente diapositiva)</a:t>
            </a: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s-MX" sz="13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s-MX" sz="13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/>
            <a:endParaRPr lang="es-MX" sz="13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s-MX" sz="13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/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7171981" y="1972019"/>
            <a:ext cx="1356780" cy="21372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4935557" y="1377108"/>
            <a:ext cx="3723701" cy="21813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0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48022" y="1623235"/>
            <a:ext cx="3549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“Seleccionar archivo”: Seleccionar el archivo que avale la</a:t>
            </a:r>
            <a:r>
              <a:rPr kumimoji="0" lang="es-MX" sz="1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obtención del grado.</a:t>
            </a: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la opción “Subir archivo”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 el proceso se hizo correctamente y el documento cumple con las características de formato y tamaño aparecerá éste mensaje.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799736" y="811285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3" y="130359"/>
            <a:ext cx="6870623" cy="3328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3" y="3651511"/>
            <a:ext cx="6870623" cy="2975651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2357610" y="2148289"/>
            <a:ext cx="6114361" cy="2754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8" idx="1"/>
          </p:cNvCxnSpPr>
          <p:nvPr/>
        </p:nvCxnSpPr>
        <p:spPr>
          <a:xfrm flipH="1">
            <a:off x="5750806" y="2669676"/>
            <a:ext cx="2497216" cy="1836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977089" y="3459296"/>
            <a:ext cx="4270933" cy="11127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694208" y="1094861"/>
            <a:ext cx="35493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“Enviar”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“Confirmar la acción” y seleccionar “Sí”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“Aceptar”</a:t>
            </a: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37898" y="29987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2" y="3524473"/>
            <a:ext cx="7343472" cy="30360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2" y="280590"/>
            <a:ext cx="7400925" cy="3390900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>
            <a:off x="6367749" y="1277957"/>
            <a:ext cx="1326459" cy="15093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5585552" y="1894901"/>
            <a:ext cx="2247441" cy="29745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2491"/>
            <a:ext cx="12217443" cy="68829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75" y="2507426"/>
            <a:ext cx="8724900" cy="34956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95556" y="44309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INSTRUCCIONES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14567" y="1072827"/>
            <a:ext cx="35493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es-MX" sz="13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Seleccionar “Aceptar”</a:t>
            </a: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endParaRPr lang="es-MX" sz="1300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2491"/>
            <a:ext cx="12217443" cy="68829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37898" y="29987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INSTRUCCIONES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11807" y="1509311"/>
            <a:ext cx="4147289" cy="658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419" sz="1300" dirty="0" smtClean="0">
                <a:latin typeface="Montserrat" panose="00000500000000000000" pitchFamily="2" charset="0"/>
              </a:rPr>
              <a:t>Si el trámite quedo correctamente concluido,</a:t>
            </a:r>
          </a:p>
          <a:p>
            <a:pPr>
              <a:lnSpc>
                <a:spcPct val="150000"/>
              </a:lnSpc>
            </a:pPr>
            <a:r>
              <a:rPr lang="es-419" sz="1300" dirty="0" smtClean="0">
                <a:latin typeface="Montserrat" panose="00000500000000000000" pitchFamily="2" charset="0"/>
              </a:rPr>
              <a:t>    debe decir: “Enviado”</a:t>
            </a:r>
            <a:endParaRPr lang="es-ES" sz="1300" dirty="0">
              <a:latin typeface="Montserrat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2" y="299870"/>
            <a:ext cx="5978421" cy="60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1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158" t="19109" r="25263" b="5930"/>
          <a:stretch/>
        </p:blipFill>
        <p:spPr>
          <a:xfrm>
            <a:off x="422217" y="152468"/>
            <a:ext cx="8013032" cy="64260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75180" y="432072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INSTRUCCIONES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35249" y="1366092"/>
            <a:ext cx="314842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s-419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Una vez concluido el trámite recibirá el siguiente correo.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s-ES" sz="13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631654"/>
            <a:ext cx="12192000" cy="249863"/>
          </a:xfrm>
          <a:prstGeom prst="rect">
            <a:avLst/>
          </a:prstGeom>
          <a:solidFill>
            <a:srgbClr val="D5BE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051" y="549536"/>
            <a:ext cx="3080779" cy="658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49087" y="1744911"/>
            <a:ext cx="18473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13"/>
            <a:ext cx="12209315" cy="68850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9933" y="2312492"/>
            <a:ext cx="10872132" cy="204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Antes de iniciar su proceso de solicitud de Carta de Reconocimiento le pedimos tener preparada la siguiente documentación:</a:t>
            </a: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lvl="0" algn="just" defTabSz="609585">
              <a:lnSpc>
                <a:spcPct val="150000"/>
              </a:lnSpc>
              <a:defRPr/>
            </a:pPr>
            <a:r>
              <a:rPr lang="es-ES" sz="1333" dirty="0" smtClean="0">
                <a:solidFill>
                  <a:prstClr val="black"/>
                </a:solidFill>
                <a:latin typeface="Montserrat" panose="00000500000000000000" pitchFamily="2" charset="0"/>
              </a:rPr>
              <a:t>1</a:t>
            </a:r>
            <a:r>
              <a:rPr lang="es-ES" sz="1333" dirty="0">
                <a:solidFill>
                  <a:prstClr val="black"/>
                </a:solidFill>
                <a:latin typeface="Montserrat" panose="00000500000000000000" pitchFamily="2" charset="0"/>
              </a:rPr>
              <a:t>.	Título: Ambos lados (una hoja por cada cara), escaneado a color, tamaño carta y en formato PDF.</a:t>
            </a:r>
          </a:p>
          <a:p>
            <a:pPr lvl="0" algn="just" defTabSz="609585">
              <a:lnSpc>
                <a:spcPct val="150000"/>
              </a:lnSpc>
              <a:defRPr/>
            </a:pPr>
            <a:r>
              <a:rPr lang="es-ES" sz="1333" dirty="0">
                <a:solidFill>
                  <a:prstClr val="black"/>
                </a:solidFill>
                <a:latin typeface="Montserrat" panose="00000500000000000000" pitchFamily="2" charset="0"/>
              </a:rPr>
              <a:t>2.	Acta de examen: Hoja membretada y sellada, cuantas hojas contenga, debiendo contener la fecha que se sustenta el grado, escaneada a color, tamaño carta y en formato PDF.</a:t>
            </a:r>
          </a:p>
          <a:p>
            <a:pPr lvl="0" algn="just" defTabSz="609585">
              <a:lnSpc>
                <a:spcPct val="150000"/>
              </a:lnSpc>
              <a:defRPr/>
            </a:pPr>
            <a:r>
              <a:rPr lang="es-ES" sz="1333" dirty="0">
                <a:solidFill>
                  <a:prstClr val="black"/>
                </a:solidFill>
                <a:latin typeface="Montserrat" panose="00000500000000000000" pitchFamily="2" charset="0"/>
              </a:rPr>
              <a:t>3.	Constancia Exención de Examen: Indicando los datos generales de su grado y fecha en que se confiere el grado académico, escaneada a color en tamaño carta y formato PDF.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55413" y="618267"/>
            <a:ext cx="104880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300" normalizeH="0" baseline="0" noProof="0" dirty="0">
                <a:ln>
                  <a:noFill/>
                </a:ln>
                <a:solidFill>
                  <a:srgbClr val="8B1333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</a:rPr>
              <a:t>CARTA DE RECONOCIMIENTO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12491"/>
            <a:ext cx="12211346" cy="68829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07614" y="1420589"/>
            <a:ext cx="81194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419" sz="1600" dirty="0" smtClean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latin typeface="Montserrat" panose="00000500000000000000" pitchFamily="2" charset="0"/>
              </a:rPr>
              <a:t>Desde </a:t>
            </a:r>
            <a:r>
              <a:rPr lang="es-ES" sz="1600" dirty="0">
                <a:latin typeface="Montserrat" panose="00000500000000000000" pitchFamily="2" charset="0"/>
              </a:rPr>
              <a:t>Google Crome </a:t>
            </a:r>
            <a:r>
              <a:rPr lang="es-ES" sz="1600" dirty="0" smtClean="0">
                <a:latin typeface="Montserrat" panose="00000500000000000000" pitchFamily="2" charset="0"/>
              </a:rPr>
              <a:t>ingrese a </a:t>
            </a:r>
            <a:r>
              <a:rPr lang="es-ES" sz="1600" dirty="0">
                <a:latin typeface="Montserrat" panose="00000500000000000000" pitchFamily="2" charset="0"/>
              </a:rPr>
              <a:t>la siguiente liga</a:t>
            </a:r>
            <a:r>
              <a:rPr lang="es-ES" sz="1600" dirty="0" smtClean="0">
                <a:latin typeface="Montserrat" panose="00000500000000000000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endParaRPr lang="es-419" sz="1600" dirty="0">
              <a:latin typeface="Montserrat" panose="00000500000000000000" pitchFamily="2" charset="0"/>
            </a:endParaRPr>
          </a:p>
          <a:p>
            <a:endParaRPr lang="es-419" sz="16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u="sng" dirty="0">
                <a:hlinkClick r:id="rId3"/>
              </a:rPr>
              <a:t>https://</a:t>
            </a:r>
            <a:r>
              <a:rPr lang="es-ES" u="sng" dirty="0" smtClean="0">
                <a:hlinkClick r:id="rId3"/>
              </a:rPr>
              <a:t>www.conacyt.gob.mx/index.php/el-conacyt/servicios-en-linea</a:t>
            </a:r>
            <a:endParaRPr lang="es-ES" u="sng" dirty="0" smtClean="0"/>
          </a:p>
          <a:p>
            <a:pPr marL="285750" indent="-285750">
              <a:buFontTx/>
              <a:buChar char="-"/>
            </a:pPr>
            <a:endParaRPr lang="es-419" u="sng" dirty="0"/>
          </a:p>
          <a:p>
            <a:pPr marL="285750" indent="-285750">
              <a:buFontTx/>
              <a:buChar char="-"/>
            </a:pPr>
            <a:r>
              <a:rPr lang="es-ES" dirty="0" smtClean="0"/>
              <a:t>En </a:t>
            </a:r>
            <a:r>
              <a:rPr lang="es-ES" dirty="0"/>
              <a:t>el siguiente apartado, en acceso al sistema con su usuario y contraseña (CVU): </a:t>
            </a:r>
          </a:p>
          <a:p>
            <a:pPr marL="285750" indent="-285750">
              <a:buFontTx/>
              <a:buChar char="-"/>
            </a:pPr>
            <a:endParaRPr lang="es-419" sz="1600" dirty="0" smtClean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es-419" sz="16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es-ES" sz="1600" dirty="0">
              <a:latin typeface="Montserrat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740" y="3690478"/>
            <a:ext cx="6153150" cy="21431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80253" y="450134"/>
            <a:ext cx="38314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2700" b="1" spc="300" dirty="0" smtClean="0">
                <a:solidFill>
                  <a:srgbClr val="8B1333"/>
                </a:solidFill>
                <a:latin typeface="Montserrat" pitchFamily="2" charset="77"/>
                <a:cs typeface="Arial"/>
              </a:rPr>
              <a:t>PROCEDIMIENTO</a:t>
            </a:r>
            <a:endParaRPr lang="es-ES" sz="2700" b="1" spc="300" dirty="0">
              <a:solidFill>
                <a:srgbClr val="8B1333"/>
              </a:solidFill>
              <a:latin typeface="Montserrat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74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25642" y="2684172"/>
            <a:ext cx="35493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Insertar usuario y contraseña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casilla “No soy un robot”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Entrar</a:t>
            </a: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4715" y="1985210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57" y="165253"/>
            <a:ext cx="78581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7038" y="1576130"/>
            <a:ext cx="35493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esta sección deberá aparecer como rol de participación “Solicitante”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Seleccionar casilla continuar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14397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2892" y="4838934"/>
            <a:ext cx="3549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la parte superior derecha seleccionar la opción “Conclusión” y enseguida la opción “Conclusión de Beca”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18" y="133521"/>
            <a:ext cx="6509298" cy="32736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554" y="3041522"/>
            <a:ext cx="6439162" cy="35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61169" y="1576130"/>
            <a:ext cx="3549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esta sección deberán aparecer los datos que previamente usted ingresó cuando solicitó su beca (CURP, nombre, apellidos, sexo, nacionalidad y estado conyugal)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la parte inferior derecha, en la sección “Acciones”, seleccionar el lápiz que brinda la opción de “Solicitar Conclusión”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78528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8643426" y="3602526"/>
            <a:ext cx="0" cy="1329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6942221" y="2249905"/>
            <a:ext cx="1118948" cy="6015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34" y="280298"/>
            <a:ext cx="8039100" cy="572452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>
            <a:off x="7938037" y="3735494"/>
            <a:ext cx="2038121" cy="17076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942221" y="5306469"/>
            <a:ext cx="912806" cy="455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61169" y="1576130"/>
            <a:ext cx="3549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esta sección deberán aparecer los datos correspondientes a su solicitud de beca, favor de verificarlos con detenimiento.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 la parte “Tipo de solicitud”, seleccionar el lápiz que se encuentra en la opción “Carta de Reconocimiento”. Seleccionar “Solicitar”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78528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9" y="215977"/>
            <a:ext cx="6932744" cy="6718562"/>
          </a:xfrm>
          <a:prstGeom prst="rect">
            <a:avLst/>
          </a:prstGeom>
        </p:spPr>
      </p:pic>
      <p:cxnSp>
        <p:nvCxnSpPr>
          <p:cNvPr id="7" name="Conector angular 6"/>
          <p:cNvCxnSpPr/>
          <p:nvPr/>
        </p:nvCxnSpPr>
        <p:spPr>
          <a:xfrm rot="10800000" flipV="1">
            <a:off x="4946576" y="3175502"/>
            <a:ext cx="3338109" cy="3170213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6830458" y="2126255"/>
            <a:ext cx="1230711" cy="991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373990" y="1612218"/>
            <a:ext cx="3549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Completar todas las secciones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Forma de titulación</a:t>
            </a: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Título</a:t>
            </a:r>
            <a:endParaRPr lang="es-MX" sz="13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Ocupación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Comentarios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 finalizar seleccione  “Guardar”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78528" y="89589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INSTRUCCIONES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6" y="397812"/>
            <a:ext cx="6791325" cy="511492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4759289" y="3062688"/>
            <a:ext cx="61694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457180" y="2831856"/>
            <a:ext cx="235192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419" sz="800" dirty="0" smtClean="0">
                <a:latin typeface="Montserrat" panose="00000500000000000000" pitchFamily="2" charset="0"/>
              </a:rPr>
              <a:t>FECHA ESTABLECIDA EN:</a:t>
            </a:r>
          </a:p>
          <a:p>
            <a:r>
              <a:rPr lang="es-419" sz="800" dirty="0" smtClean="0">
                <a:latin typeface="Montserrat" panose="00000500000000000000" pitchFamily="2" charset="0"/>
              </a:rPr>
              <a:t>-ACTA DE GRADO</a:t>
            </a:r>
          </a:p>
          <a:p>
            <a:r>
              <a:rPr lang="es-419" sz="800" dirty="0" smtClean="0">
                <a:latin typeface="Montserrat" panose="00000500000000000000" pitchFamily="2" charset="0"/>
              </a:rPr>
              <a:t>-CONSTANCIA DE EXENSIÓN DE EXAMEN</a:t>
            </a:r>
            <a:endParaRPr lang="es-ES" sz="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346" cy="68829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1" y="105981"/>
            <a:ext cx="5220790" cy="37709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94" y="3118635"/>
            <a:ext cx="4937336" cy="353064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729593" y="105981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INSTRUCCIONES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45487" y="1150643"/>
            <a:ext cx="3549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Después de seleccionar la opción “Guardar”,  aparecerá un cuadro de diálogo donde se deberá “Confirmar acción”. Seleccionar “Sí”.</a:t>
            </a:r>
          </a:p>
          <a:p>
            <a:pPr marL="285750" indent="-285750" algn="just">
              <a:buFontTx/>
              <a:buChar char="-"/>
            </a:pPr>
            <a:r>
              <a:rPr lang="es-MX" sz="13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Deberá aparecer el mensaje que la operación se realizó con éxito</a:t>
            </a:r>
            <a:r>
              <a:rPr lang="es-MX" sz="1300" dirty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96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437</Words>
  <Application>Microsoft Office PowerPoint</Application>
  <PresentationFormat>Panorámica</PresentationFormat>
  <Paragraphs>88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Medium</vt:lpstr>
      <vt:lpstr>Montserrat SemiBold</vt:lpstr>
      <vt:lpstr>Tema de Office</vt:lpstr>
      <vt:lpstr>1_Tema de Office</vt:lpstr>
      <vt:lpstr>2_Tema de Office</vt:lpstr>
      <vt:lpstr>Guía para obtención de Carta de Reconocimiento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González García</dc:creator>
  <cp:lastModifiedBy>Usuario de Windows</cp:lastModifiedBy>
  <cp:revision>30</cp:revision>
  <dcterms:created xsi:type="dcterms:W3CDTF">2020-02-13T15:14:47Z</dcterms:created>
  <dcterms:modified xsi:type="dcterms:W3CDTF">2020-03-24T17:16:13Z</dcterms:modified>
</cp:coreProperties>
</file>