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75"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3" r:id="rId20"/>
    <p:sldId id="27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29D28E6F-48D6-40D5-BE85-78F8350AC38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368444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D28E6F-48D6-40D5-BE85-78F8350AC38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142472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D28E6F-48D6-40D5-BE85-78F8350AC38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264578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DBD0834-6C3D-DD44-9E7F-B969A43BE22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267321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DBD0834-6C3D-DD44-9E7F-B969A43BE22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34567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DBD0834-6C3D-DD44-9E7F-B969A43BE22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244686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DBD0834-6C3D-DD44-9E7F-B969A43BE22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330078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DBD0834-6C3D-DD44-9E7F-B969A43BE221}" type="datetimeFigureOut">
              <a:rPr lang="es-ES" smtClean="0"/>
              <a:t>24/03/2020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4199303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DBD0834-6C3D-DD44-9E7F-B969A43BE221}" type="datetimeFigureOut">
              <a:rPr lang="es-ES" smtClean="0"/>
              <a:t>24/03/2020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311356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BD0834-6C3D-DD44-9E7F-B969A43BE221}" type="datetimeFigureOut">
              <a:rPr lang="es-ES" smtClean="0"/>
              <a:t>24/03/2020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56329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DBD0834-6C3D-DD44-9E7F-B969A43BE22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172495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9D28E6F-48D6-40D5-BE85-78F8350AC38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154670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DBD0834-6C3D-DD44-9E7F-B969A43BE22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270785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DBD0834-6C3D-DD44-9E7F-B969A43BE22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3694901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DBD0834-6C3D-DD44-9E7F-B969A43BE22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66F6D4-8612-F84E-B489-9DA8EFCBCCC8}" type="slidenum">
              <a:rPr lang="es-ES" smtClean="0"/>
              <a:t>‹Nº›</a:t>
            </a:fld>
            <a:endParaRPr lang="es-ES"/>
          </a:p>
        </p:txBody>
      </p:sp>
    </p:spTree>
    <p:extLst>
      <p:ext uri="{BB962C8B-B14F-4D97-AF65-F5344CB8AC3E}">
        <p14:creationId xmlns:p14="http://schemas.microsoft.com/office/powerpoint/2010/main" val="409450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9D28E6F-48D6-40D5-BE85-78F8350AC381}"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280434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9D28E6F-48D6-40D5-BE85-78F8350AC38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341927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9D28E6F-48D6-40D5-BE85-78F8350AC381}" type="datetimeFigureOut">
              <a:rPr lang="es-ES" smtClean="0"/>
              <a:t>24/03/2020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121304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9D28E6F-48D6-40D5-BE85-78F8350AC381}" type="datetimeFigureOut">
              <a:rPr lang="es-ES" smtClean="0"/>
              <a:t>24/03/2020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12773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9D28E6F-48D6-40D5-BE85-78F8350AC381}" type="datetimeFigureOut">
              <a:rPr lang="es-ES" smtClean="0"/>
              <a:t>24/03/2020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2665891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9D28E6F-48D6-40D5-BE85-78F8350AC38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315543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9D28E6F-48D6-40D5-BE85-78F8350AC381}"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A219163-B459-4C7A-B69E-8584B4E0C3D2}" type="slidenum">
              <a:rPr lang="es-ES" smtClean="0"/>
              <a:t>‹Nº›</a:t>
            </a:fld>
            <a:endParaRPr lang="es-ES"/>
          </a:p>
        </p:txBody>
      </p:sp>
    </p:spTree>
    <p:extLst>
      <p:ext uri="{BB962C8B-B14F-4D97-AF65-F5344CB8AC3E}">
        <p14:creationId xmlns:p14="http://schemas.microsoft.com/office/powerpoint/2010/main" val="337426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8E6F-48D6-40D5-BE85-78F8350AC381}" type="datetimeFigureOut">
              <a:rPr lang="es-ES" smtClean="0"/>
              <a:t>24/03/2020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19163-B459-4C7A-B69E-8584B4E0C3D2}" type="slidenum">
              <a:rPr lang="es-ES" smtClean="0"/>
              <a:t>‹Nº›</a:t>
            </a:fld>
            <a:endParaRPr lang="es-ES"/>
          </a:p>
        </p:txBody>
      </p:sp>
    </p:spTree>
    <p:extLst>
      <p:ext uri="{BB962C8B-B14F-4D97-AF65-F5344CB8AC3E}">
        <p14:creationId xmlns:p14="http://schemas.microsoft.com/office/powerpoint/2010/main" val="286822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8AEBFB8-6190-8C49-AD14-D07C9394EF87}" type="datetimeFigureOut">
              <a:rPr lang="es-ES" smtClean="0"/>
              <a:t>24/03/2020</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AAF930C-BCF4-B244-87F3-8CD4BFE69FF5}" type="slidenum">
              <a:rPr lang="es-ES" smtClean="0"/>
              <a:t>‹Nº›</a:t>
            </a:fld>
            <a:endParaRPr lang="es-ES"/>
          </a:p>
        </p:txBody>
      </p:sp>
    </p:spTree>
    <p:extLst>
      <p:ext uri="{BB962C8B-B14F-4D97-AF65-F5344CB8AC3E}">
        <p14:creationId xmlns:p14="http://schemas.microsoft.com/office/powerpoint/2010/main" val="427031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mailto:cst@conacyt.m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mailto:liberaciondebeca@conacyt.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conacyt.gob.mx/index.php/el-conacyt/servicios-en-line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b="15745"/>
          <a:stretch/>
        </p:blipFill>
        <p:spPr>
          <a:xfrm>
            <a:off x="0" y="-1"/>
            <a:ext cx="12209379" cy="6858001"/>
          </a:xfrm>
          <a:prstGeom prst="rect">
            <a:avLst/>
          </a:prstGeom>
        </p:spPr>
      </p:pic>
      <p:pic>
        <p:nvPicPr>
          <p:cNvPr id="9" name="Imagen 8"/>
          <p:cNvPicPr>
            <a:picLocks noChangeAspect="1"/>
          </p:cNvPicPr>
          <p:nvPr/>
        </p:nvPicPr>
        <p:blipFill>
          <a:blip r:embed="rId3"/>
          <a:stretch>
            <a:fillRect/>
          </a:stretch>
        </p:blipFill>
        <p:spPr>
          <a:xfrm>
            <a:off x="2494702" y="628432"/>
            <a:ext cx="7193903" cy="1018120"/>
          </a:xfrm>
          <a:prstGeom prst="rect">
            <a:avLst/>
          </a:prstGeom>
        </p:spPr>
      </p:pic>
      <p:sp>
        <p:nvSpPr>
          <p:cNvPr id="14" name="Título 1"/>
          <p:cNvSpPr txBox="1">
            <a:spLocks/>
          </p:cNvSpPr>
          <p:nvPr/>
        </p:nvSpPr>
        <p:spPr>
          <a:xfrm>
            <a:off x="2205453" y="2155309"/>
            <a:ext cx="7772400" cy="1571546"/>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30000"/>
              </a:lnSpc>
            </a:pPr>
            <a:r>
              <a:rPr lang="es-ES" sz="3000" b="1" spc="300" dirty="0" smtClean="0">
                <a:solidFill>
                  <a:srgbClr val="621132"/>
                </a:solidFill>
                <a:latin typeface="Montserrat" pitchFamily="2" charset="77"/>
                <a:cs typeface="Arial"/>
              </a:rPr>
              <a:t>Guía para obtención de Carta de Reconocimiento </a:t>
            </a:r>
            <a:r>
              <a:rPr lang="es-ES" sz="3000" b="1" spc="300" dirty="0" smtClean="0">
                <a:solidFill>
                  <a:srgbClr val="8B1333"/>
                </a:solidFill>
                <a:latin typeface="Montserrat" pitchFamily="2" charset="77"/>
                <a:cs typeface="Arial"/>
              </a:rPr>
              <a:t/>
            </a:r>
            <a:br>
              <a:rPr lang="es-ES" sz="3000" b="1" spc="300" dirty="0" smtClean="0">
                <a:solidFill>
                  <a:srgbClr val="8B1333"/>
                </a:solidFill>
                <a:latin typeface="Montserrat" pitchFamily="2" charset="77"/>
                <a:cs typeface="Arial"/>
              </a:rPr>
            </a:br>
            <a:endParaRPr lang="es-ES" sz="3000" b="1" spc="300" dirty="0">
              <a:solidFill>
                <a:srgbClr val="8B1333"/>
              </a:solidFill>
              <a:latin typeface="Montserrat" pitchFamily="2" charset="77"/>
              <a:cs typeface="Arial"/>
            </a:endParaRPr>
          </a:p>
        </p:txBody>
      </p:sp>
      <p:sp>
        <p:nvSpPr>
          <p:cNvPr id="18" name="CuadroTexto 17"/>
          <p:cNvSpPr txBox="1"/>
          <p:nvPr/>
        </p:nvSpPr>
        <p:spPr>
          <a:xfrm>
            <a:off x="1214356" y="3801862"/>
            <a:ext cx="9754593" cy="1625060"/>
          </a:xfrm>
          <a:prstGeom prst="rect">
            <a:avLst/>
          </a:prstGeom>
          <a:noFill/>
        </p:spPr>
        <p:txBody>
          <a:bodyPr wrap="none" rtlCol="0">
            <a:spAutoFit/>
          </a:bodyPr>
          <a:lstStyle/>
          <a:p>
            <a:pPr algn="ctr" defTabSz="457200">
              <a:spcBef>
                <a:spcPct val="20000"/>
              </a:spcBef>
            </a:pPr>
            <a:r>
              <a:rPr lang="es-ES" spc="600" dirty="0" smtClean="0">
                <a:solidFill>
                  <a:srgbClr val="AC824E"/>
                </a:solidFill>
                <a:latin typeface="Montserrat" pitchFamily="2" charset="77"/>
                <a:cs typeface="Arial"/>
              </a:rPr>
              <a:t>		</a:t>
            </a:r>
            <a:r>
              <a:rPr lang="es-ES" sz="2400" spc="600" dirty="0">
                <a:solidFill>
                  <a:srgbClr val="AC824E"/>
                </a:solidFill>
                <a:latin typeface="Montserrat" pitchFamily="2" charset="77"/>
                <a:cs typeface="Arial"/>
              </a:rPr>
              <a:t>Becas Nacionales</a:t>
            </a:r>
          </a:p>
          <a:p>
            <a:pPr algn="ctr" defTabSz="457200">
              <a:spcBef>
                <a:spcPct val="20000"/>
              </a:spcBef>
            </a:pPr>
            <a:r>
              <a:rPr lang="es-ES" sz="2400" spc="600" dirty="0" smtClean="0">
                <a:solidFill>
                  <a:srgbClr val="AC824E"/>
                </a:solidFill>
                <a:latin typeface="Montserrat" pitchFamily="2" charset="77"/>
                <a:cs typeface="Arial"/>
              </a:rPr>
              <a:t>	</a:t>
            </a:r>
            <a:endParaRPr lang="es-ES" sz="2400" spc="600" dirty="0">
              <a:solidFill>
                <a:srgbClr val="AC824E"/>
              </a:solidFill>
              <a:latin typeface="Montserrat" pitchFamily="2" charset="77"/>
              <a:cs typeface="Arial"/>
            </a:endParaRPr>
          </a:p>
          <a:p>
            <a:pPr algn="ctr" defTabSz="457200">
              <a:spcBef>
                <a:spcPct val="20000"/>
              </a:spcBef>
            </a:pPr>
            <a:r>
              <a:rPr lang="es-ES" sz="2400" spc="600" dirty="0">
                <a:solidFill>
                  <a:srgbClr val="AC824E"/>
                </a:solidFill>
                <a:latin typeface="Montserrat" pitchFamily="2" charset="77"/>
                <a:cs typeface="Arial"/>
              </a:rPr>
              <a:t>Convocatorias antes del 2018 (PeopleSoft)</a:t>
            </a:r>
          </a:p>
          <a:p>
            <a:r>
              <a:rPr lang="es-419" dirty="0" smtClean="0"/>
              <a:t> </a:t>
            </a:r>
            <a:endParaRPr lang="es-ES" dirty="0"/>
          </a:p>
        </p:txBody>
      </p:sp>
    </p:spTree>
    <p:extLst>
      <p:ext uri="{BB962C8B-B14F-4D97-AF65-F5344CB8AC3E}">
        <p14:creationId xmlns:p14="http://schemas.microsoft.com/office/powerpoint/2010/main" val="428818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0" y="-24981"/>
            <a:ext cx="12205250" cy="6882981"/>
          </a:xfrm>
          <a:prstGeom prst="rect">
            <a:avLst/>
          </a:prstGeom>
        </p:spPr>
      </p:pic>
      <p:sp>
        <p:nvSpPr>
          <p:cNvPr id="3" name="Rectángulo 2"/>
          <p:cNvSpPr/>
          <p:nvPr/>
        </p:nvSpPr>
        <p:spPr>
          <a:xfrm>
            <a:off x="3393195" y="1167788"/>
            <a:ext cx="572877" cy="341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7491470" y="1112704"/>
            <a:ext cx="539826" cy="19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3393195" y="1784733"/>
            <a:ext cx="1299991" cy="16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393195" y="2985571"/>
            <a:ext cx="1013552" cy="18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940627" y="3029639"/>
            <a:ext cx="1377108" cy="19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3393195" y="3393195"/>
            <a:ext cx="1718632" cy="59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210979" y="3172858"/>
            <a:ext cx="352540" cy="29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6940627" y="3227942"/>
            <a:ext cx="705080" cy="264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stretch>
            <a:fillRect/>
          </a:stretch>
        </p:blipFill>
        <p:spPr>
          <a:xfrm>
            <a:off x="4039752" y="455511"/>
            <a:ext cx="7651143" cy="5060119"/>
          </a:xfrm>
          <a:prstGeom prst="rect">
            <a:avLst/>
          </a:prstGeom>
        </p:spPr>
      </p:pic>
      <p:sp>
        <p:nvSpPr>
          <p:cNvPr id="14" name="CuadroTexto 13"/>
          <p:cNvSpPr txBox="1"/>
          <p:nvPr/>
        </p:nvSpPr>
        <p:spPr>
          <a:xfrm>
            <a:off x="264553" y="1809627"/>
            <a:ext cx="3583773" cy="2354491"/>
          </a:xfrm>
          <a:prstGeom prst="rect">
            <a:avLst/>
          </a:prstGeom>
          <a:noFill/>
        </p:spPr>
        <p:txBody>
          <a:bodyPr wrap="square" rtlCol="0">
            <a:spAutoFit/>
          </a:bodyPr>
          <a:lstStyle/>
          <a:p>
            <a:r>
              <a:rPr lang="es-419" sz="1400" dirty="0" smtClean="0">
                <a:latin typeface="Montserrat" panose="00000500000000000000" pitchFamily="2" charset="0"/>
              </a:rPr>
              <a:t>- Seleccionar: Forma de Titulación</a:t>
            </a:r>
          </a:p>
          <a:p>
            <a:endParaRPr lang="es-419" sz="1400" dirty="0">
              <a:latin typeface="Montserrat" panose="00000500000000000000" pitchFamily="2" charset="0"/>
            </a:endParaRPr>
          </a:p>
          <a:p>
            <a:pPr marL="171450" indent="-171450">
              <a:buFontTx/>
              <a:buChar char="-"/>
            </a:pPr>
            <a:r>
              <a:rPr lang="es-419" sz="1400" dirty="0">
                <a:latin typeface="Montserrat" panose="00000500000000000000" pitchFamily="2" charset="0"/>
              </a:rPr>
              <a:t>Ingresar la fecha de obtención del grado</a:t>
            </a:r>
            <a:r>
              <a:rPr lang="es-419" sz="1400" dirty="0" smtClean="0">
                <a:latin typeface="Montserrat" panose="00000500000000000000" pitchFamily="2" charset="0"/>
              </a:rPr>
              <a:t>.</a:t>
            </a:r>
          </a:p>
          <a:p>
            <a:pPr marL="171450" indent="-171450">
              <a:buFontTx/>
              <a:buChar char="-"/>
            </a:pPr>
            <a:endParaRPr lang="es-419" sz="1400" dirty="0" smtClean="0">
              <a:latin typeface="Montserrat" panose="00000500000000000000" pitchFamily="2" charset="0"/>
            </a:endParaRPr>
          </a:p>
          <a:p>
            <a:pPr>
              <a:lnSpc>
                <a:spcPct val="150000"/>
              </a:lnSpc>
            </a:pPr>
            <a:r>
              <a:rPr lang="es-419" sz="1400" dirty="0" smtClean="0">
                <a:latin typeface="Montserrat" panose="00000500000000000000" pitchFamily="2" charset="0"/>
              </a:rPr>
              <a:t>(Fecha establecida en el Acta de Grado o</a:t>
            </a:r>
          </a:p>
          <a:p>
            <a:pPr>
              <a:lnSpc>
                <a:spcPct val="150000"/>
              </a:lnSpc>
            </a:pPr>
            <a:r>
              <a:rPr lang="es-419" sz="1400" dirty="0" smtClean="0">
                <a:latin typeface="Montserrat" panose="00000500000000000000" pitchFamily="2" charset="0"/>
              </a:rPr>
              <a:t>Constancia de Exención de Examen)</a:t>
            </a:r>
          </a:p>
          <a:p>
            <a:endParaRPr lang="es-ES" sz="1400" dirty="0">
              <a:latin typeface="Montserrat" panose="00000500000000000000" pitchFamily="2" charset="0"/>
            </a:endParaRPr>
          </a:p>
        </p:txBody>
      </p:sp>
      <p:cxnSp>
        <p:nvCxnSpPr>
          <p:cNvPr id="20" name="Conector recto de flecha 19"/>
          <p:cNvCxnSpPr/>
          <p:nvPr/>
        </p:nvCxnSpPr>
        <p:spPr>
          <a:xfrm>
            <a:off x="2166730" y="4164118"/>
            <a:ext cx="3411244" cy="7235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264553" y="670187"/>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78369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625" y="-12491"/>
            <a:ext cx="12205250" cy="6882981"/>
          </a:xfrm>
          <a:prstGeom prst="rect">
            <a:avLst/>
          </a:prstGeom>
        </p:spPr>
      </p:pic>
      <p:pic>
        <p:nvPicPr>
          <p:cNvPr id="2" name="Imagen 1"/>
          <p:cNvPicPr>
            <a:picLocks noChangeAspect="1"/>
          </p:cNvPicPr>
          <p:nvPr/>
        </p:nvPicPr>
        <p:blipFill>
          <a:blip r:embed="rId3"/>
          <a:stretch>
            <a:fillRect/>
          </a:stretch>
        </p:blipFill>
        <p:spPr>
          <a:xfrm>
            <a:off x="3609343" y="140752"/>
            <a:ext cx="8410575" cy="6334125"/>
          </a:xfrm>
          <a:prstGeom prst="rect">
            <a:avLst/>
          </a:prstGeom>
        </p:spPr>
      </p:pic>
      <p:sp>
        <p:nvSpPr>
          <p:cNvPr id="5" name="CuadroTexto 4"/>
          <p:cNvSpPr txBox="1"/>
          <p:nvPr/>
        </p:nvSpPr>
        <p:spPr>
          <a:xfrm>
            <a:off x="236227" y="4577563"/>
            <a:ext cx="4423908" cy="1938992"/>
          </a:xfrm>
          <a:prstGeom prst="rect">
            <a:avLst/>
          </a:prstGeom>
          <a:noFill/>
        </p:spPr>
        <p:txBody>
          <a:bodyPr wrap="square" rtlCol="0">
            <a:spAutoFit/>
          </a:bodyPr>
          <a:lstStyle/>
          <a:p>
            <a:pPr marL="171450" indent="-171450">
              <a:lnSpc>
                <a:spcPct val="150000"/>
              </a:lnSpc>
              <a:buFontTx/>
              <a:buChar char="-"/>
            </a:pPr>
            <a:r>
              <a:rPr lang="es-419" sz="1600" dirty="0" smtClean="0">
                <a:latin typeface="Montserrat" panose="00000500000000000000" pitchFamily="2" charset="0"/>
              </a:rPr>
              <a:t>Anexe el o los documentos de Obtención de Grado:</a:t>
            </a:r>
          </a:p>
          <a:p>
            <a:pPr>
              <a:lnSpc>
                <a:spcPct val="150000"/>
              </a:lnSpc>
            </a:pPr>
            <a:r>
              <a:rPr lang="es-ES" sz="1600" dirty="0" smtClean="0">
                <a:latin typeface="Montserrat" panose="00000500000000000000" pitchFamily="2" charset="0"/>
              </a:rPr>
              <a:t>    Título, Acta de examen o Constancia de        </a:t>
            </a:r>
          </a:p>
          <a:p>
            <a:pPr>
              <a:lnSpc>
                <a:spcPct val="150000"/>
              </a:lnSpc>
            </a:pPr>
            <a:r>
              <a:rPr lang="es-ES" sz="1600" dirty="0">
                <a:latin typeface="Montserrat" panose="00000500000000000000" pitchFamily="2" charset="0"/>
              </a:rPr>
              <a:t> </a:t>
            </a:r>
            <a:r>
              <a:rPr lang="es-ES" sz="1600" dirty="0" smtClean="0">
                <a:latin typeface="Montserrat" panose="00000500000000000000" pitchFamily="2" charset="0"/>
              </a:rPr>
              <a:t>   Exención de Examen, según corresponda</a:t>
            </a:r>
            <a:r>
              <a:rPr lang="es-ES" sz="1600" dirty="0">
                <a:latin typeface="Montserrat" panose="00000500000000000000" pitchFamily="2" charset="0"/>
              </a:rPr>
              <a:t>.</a:t>
            </a:r>
            <a:endParaRPr lang="es-ES" sz="1600" dirty="0" smtClean="0">
              <a:latin typeface="Montserrat" panose="00000500000000000000" pitchFamily="2" charset="0"/>
            </a:endParaRPr>
          </a:p>
        </p:txBody>
      </p:sp>
      <p:cxnSp>
        <p:nvCxnSpPr>
          <p:cNvPr id="9" name="Conector recto de flecha 8"/>
          <p:cNvCxnSpPr>
            <a:stCxn id="5" idx="3"/>
          </p:cNvCxnSpPr>
          <p:nvPr/>
        </p:nvCxnSpPr>
        <p:spPr>
          <a:xfrm flipV="1">
            <a:off x="4660135" y="4153360"/>
            <a:ext cx="5684704" cy="13936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0" y="473725"/>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343878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625" y="-12491"/>
            <a:ext cx="12205250" cy="6882981"/>
          </a:xfrm>
          <a:prstGeom prst="rect">
            <a:avLst/>
          </a:prstGeom>
        </p:spPr>
      </p:pic>
      <p:pic>
        <p:nvPicPr>
          <p:cNvPr id="2" name="Imagen 1"/>
          <p:cNvPicPr>
            <a:picLocks noChangeAspect="1"/>
          </p:cNvPicPr>
          <p:nvPr/>
        </p:nvPicPr>
        <p:blipFill>
          <a:blip r:embed="rId3"/>
          <a:stretch>
            <a:fillRect/>
          </a:stretch>
        </p:blipFill>
        <p:spPr>
          <a:xfrm>
            <a:off x="4295028" y="565303"/>
            <a:ext cx="7316635" cy="4238051"/>
          </a:xfrm>
          <a:prstGeom prst="rect">
            <a:avLst/>
          </a:prstGeom>
        </p:spPr>
      </p:pic>
      <p:sp>
        <p:nvSpPr>
          <p:cNvPr id="8" name="CuadroTexto 7"/>
          <p:cNvSpPr txBox="1"/>
          <p:nvPr/>
        </p:nvSpPr>
        <p:spPr>
          <a:xfrm>
            <a:off x="643331" y="1729995"/>
            <a:ext cx="1757212" cy="338554"/>
          </a:xfrm>
          <a:prstGeom prst="rect">
            <a:avLst/>
          </a:prstGeom>
          <a:noFill/>
        </p:spPr>
        <p:txBody>
          <a:bodyPr wrap="none" rtlCol="0">
            <a:spAutoFit/>
          </a:bodyPr>
          <a:lstStyle/>
          <a:p>
            <a:r>
              <a:rPr lang="es-419" sz="1600" dirty="0" smtClean="0">
                <a:latin typeface="Montserrat" panose="00000500000000000000" pitchFamily="2" charset="0"/>
              </a:rPr>
              <a:t>- Clic: “Aceptar”</a:t>
            </a:r>
            <a:endParaRPr lang="es-ES" sz="1600" dirty="0">
              <a:latin typeface="Montserrat" panose="00000500000000000000" pitchFamily="2" charset="0"/>
            </a:endParaRPr>
          </a:p>
        </p:txBody>
      </p:sp>
      <p:cxnSp>
        <p:nvCxnSpPr>
          <p:cNvPr id="10" name="Conector recto de flecha 9"/>
          <p:cNvCxnSpPr/>
          <p:nvPr/>
        </p:nvCxnSpPr>
        <p:spPr>
          <a:xfrm>
            <a:off x="2400543" y="1899272"/>
            <a:ext cx="8241751" cy="5024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325887" y="674087"/>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347079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625" y="-12491"/>
            <a:ext cx="12205250" cy="6882981"/>
          </a:xfrm>
          <a:prstGeom prst="rect">
            <a:avLst/>
          </a:prstGeom>
        </p:spPr>
      </p:pic>
      <p:pic>
        <p:nvPicPr>
          <p:cNvPr id="2" name="Imagen 1"/>
          <p:cNvPicPr>
            <a:picLocks noChangeAspect="1"/>
          </p:cNvPicPr>
          <p:nvPr/>
        </p:nvPicPr>
        <p:blipFill>
          <a:blip r:embed="rId3"/>
          <a:stretch>
            <a:fillRect/>
          </a:stretch>
        </p:blipFill>
        <p:spPr>
          <a:xfrm>
            <a:off x="3577785" y="209523"/>
            <a:ext cx="8429625" cy="5829300"/>
          </a:xfrm>
          <a:prstGeom prst="rect">
            <a:avLst/>
          </a:prstGeom>
        </p:spPr>
      </p:pic>
      <p:cxnSp>
        <p:nvCxnSpPr>
          <p:cNvPr id="7" name="Conector recto de flecha 6"/>
          <p:cNvCxnSpPr/>
          <p:nvPr/>
        </p:nvCxnSpPr>
        <p:spPr>
          <a:xfrm>
            <a:off x="3397612" y="4233231"/>
            <a:ext cx="439131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60371" y="3863899"/>
            <a:ext cx="3117414" cy="1569660"/>
          </a:xfrm>
          <a:prstGeom prst="rect">
            <a:avLst/>
          </a:prstGeom>
          <a:noFill/>
        </p:spPr>
        <p:txBody>
          <a:bodyPr wrap="square" rtlCol="0">
            <a:spAutoFit/>
          </a:bodyPr>
          <a:lstStyle/>
          <a:p>
            <a:pPr>
              <a:lnSpc>
                <a:spcPct val="150000"/>
              </a:lnSpc>
            </a:pPr>
            <a:r>
              <a:rPr lang="es-ES" sz="1600" dirty="0">
                <a:latin typeface="Montserrat" panose="00000500000000000000" pitchFamily="2" charset="0"/>
              </a:rPr>
              <a:t>Nombre el/los documento(s) a anexar: Título o Acta de examen, según corresponda.</a:t>
            </a:r>
          </a:p>
        </p:txBody>
      </p:sp>
      <p:sp>
        <p:nvSpPr>
          <p:cNvPr id="9" name="CuadroTexto 8"/>
          <p:cNvSpPr txBox="1"/>
          <p:nvPr/>
        </p:nvSpPr>
        <p:spPr>
          <a:xfrm>
            <a:off x="195606" y="572877"/>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332351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24981"/>
            <a:ext cx="12205250" cy="6882981"/>
          </a:xfrm>
          <a:prstGeom prst="rect">
            <a:avLst/>
          </a:prstGeom>
        </p:spPr>
      </p:pic>
      <p:pic>
        <p:nvPicPr>
          <p:cNvPr id="2" name="Imagen 1"/>
          <p:cNvPicPr>
            <a:picLocks noChangeAspect="1"/>
          </p:cNvPicPr>
          <p:nvPr/>
        </p:nvPicPr>
        <p:blipFill>
          <a:blip r:embed="rId3"/>
          <a:stretch>
            <a:fillRect/>
          </a:stretch>
        </p:blipFill>
        <p:spPr>
          <a:xfrm>
            <a:off x="6323682" y="561057"/>
            <a:ext cx="4876800" cy="3752850"/>
          </a:xfrm>
          <a:prstGeom prst="rect">
            <a:avLst/>
          </a:prstGeom>
        </p:spPr>
      </p:pic>
      <p:sp>
        <p:nvSpPr>
          <p:cNvPr id="5" name="Rectángulo 4"/>
          <p:cNvSpPr/>
          <p:nvPr/>
        </p:nvSpPr>
        <p:spPr>
          <a:xfrm>
            <a:off x="326835" y="1475327"/>
            <a:ext cx="4992080" cy="1508105"/>
          </a:xfrm>
          <a:prstGeom prst="rect">
            <a:avLst/>
          </a:prstGeom>
        </p:spPr>
        <p:txBody>
          <a:bodyPr wrap="square">
            <a:spAutoFit/>
          </a:bodyPr>
          <a:lstStyle/>
          <a:p>
            <a:endParaRPr lang="es-ES" sz="1200" dirty="0">
              <a:latin typeface="Montserrat" panose="00000500000000000000" pitchFamily="2" charset="0"/>
            </a:endParaRPr>
          </a:p>
          <a:p>
            <a:r>
              <a:rPr lang="es-ES" sz="1600" dirty="0">
                <a:latin typeface="Montserrat" panose="00000500000000000000" pitchFamily="2" charset="0"/>
              </a:rPr>
              <a:t>Seleccionar la opción </a:t>
            </a:r>
            <a:r>
              <a:rPr lang="es-ES" sz="1600" dirty="0" smtClean="0">
                <a:latin typeface="Montserrat" panose="00000500000000000000" pitchFamily="2" charset="0"/>
              </a:rPr>
              <a:t>“Examinar”.</a:t>
            </a:r>
            <a:endParaRPr lang="es-ES" sz="1600" dirty="0">
              <a:latin typeface="Montserrat" panose="00000500000000000000" pitchFamily="2" charset="0"/>
            </a:endParaRPr>
          </a:p>
          <a:p>
            <a:endParaRPr lang="es-ES" sz="1600" dirty="0">
              <a:latin typeface="Montserrat" panose="00000500000000000000" pitchFamily="2" charset="0"/>
            </a:endParaRPr>
          </a:p>
          <a:p>
            <a:pPr algn="just"/>
            <a:r>
              <a:rPr lang="es-ES" sz="1600" dirty="0">
                <a:latin typeface="Montserrat" panose="00000500000000000000" pitchFamily="2" charset="0"/>
              </a:rPr>
              <a:t>Deberá de elegir </a:t>
            </a:r>
            <a:r>
              <a:rPr lang="es-ES" sz="1600" dirty="0" smtClean="0">
                <a:latin typeface="Montserrat" panose="00000500000000000000" pitchFamily="2" charset="0"/>
              </a:rPr>
              <a:t>el documento que acredite la obtención del grado </a:t>
            </a:r>
            <a:r>
              <a:rPr lang="es-ES" sz="1600" dirty="0">
                <a:latin typeface="Montserrat" panose="00000500000000000000" pitchFamily="2" charset="0"/>
              </a:rPr>
              <a:t>en el programa para el cual fue </a:t>
            </a:r>
            <a:r>
              <a:rPr lang="es-ES" sz="1600" dirty="0" smtClean="0">
                <a:latin typeface="Montserrat" panose="00000500000000000000" pitchFamily="2" charset="0"/>
              </a:rPr>
              <a:t>becado. </a:t>
            </a:r>
            <a:r>
              <a:rPr lang="es-ES" sz="1600" dirty="0">
                <a:latin typeface="Montserrat" panose="00000500000000000000" pitchFamily="2" charset="0"/>
              </a:rPr>
              <a:t>(ver siguiente </a:t>
            </a:r>
            <a:r>
              <a:rPr lang="es-ES" sz="1600" dirty="0" smtClean="0">
                <a:latin typeface="Montserrat" panose="00000500000000000000" pitchFamily="2" charset="0"/>
              </a:rPr>
              <a:t>diapositiva)</a:t>
            </a:r>
            <a:endParaRPr lang="es-ES" sz="1600" dirty="0">
              <a:latin typeface="Montserrat" panose="00000500000000000000" pitchFamily="2" charset="0"/>
            </a:endParaRPr>
          </a:p>
        </p:txBody>
      </p:sp>
      <p:cxnSp>
        <p:nvCxnSpPr>
          <p:cNvPr id="10" name="Conector recto de flecha 9"/>
          <p:cNvCxnSpPr/>
          <p:nvPr/>
        </p:nvCxnSpPr>
        <p:spPr>
          <a:xfrm flipV="1">
            <a:off x="5409282" y="1475328"/>
            <a:ext cx="2499713" cy="11356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08320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625" y="-12491"/>
            <a:ext cx="12205250" cy="6882981"/>
          </a:xfrm>
          <a:prstGeom prst="rect">
            <a:avLst/>
          </a:prstGeom>
        </p:spPr>
      </p:pic>
      <p:sp>
        <p:nvSpPr>
          <p:cNvPr id="4" name="Rectángulo 3"/>
          <p:cNvSpPr/>
          <p:nvPr/>
        </p:nvSpPr>
        <p:spPr>
          <a:xfrm>
            <a:off x="3007605" y="1112704"/>
            <a:ext cx="1057619" cy="19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4880472" y="513589"/>
            <a:ext cx="6838921" cy="4146546"/>
          </a:xfrm>
          <a:prstGeom prst="rect">
            <a:avLst/>
          </a:prstGeom>
        </p:spPr>
      </p:pic>
      <p:sp>
        <p:nvSpPr>
          <p:cNvPr id="7" name="CuadroTexto 6"/>
          <p:cNvSpPr txBox="1"/>
          <p:nvPr/>
        </p:nvSpPr>
        <p:spPr>
          <a:xfrm>
            <a:off x="657929" y="1531345"/>
            <a:ext cx="2372765" cy="338554"/>
          </a:xfrm>
          <a:prstGeom prst="rect">
            <a:avLst/>
          </a:prstGeom>
          <a:noFill/>
        </p:spPr>
        <p:txBody>
          <a:bodyPr wrap="none" rtlCol="0">
            <a:spAutoFit/>
          </a:bodyPr>
          <a:lstStyle/>
          <a:p>
            <a:r>
              <a:rPr lang="es-419" sz="1600" dirty="0" smtClean="0">
                <a:latin typeface="Montserrat" panose="00000500000000000000" pitchFamily="2" charset="0"/>
              </a:rPr>
              <a:t>- Seleccione: “Cargar”</a:t>
            </a:r>
            <a:endParaRPr lang="es-ES" sz="1600" dirty="0">
              <a:latin typeface="Montserrat" panose="00000500000000000000" pitchFamily="2" charset="0"/>
            </a:endParaRPr>
          </a:p>
        </p:txBody>
      </p:sp>
      <p:cxnSp>
        <p:nvCxnSpPr>
          <p:cNvPr id="9" name="Conector recto de flecha 8"/>
          <p:cNvCxnSpPr>
            <a:stCxn id="7" idx="3"/>
          </p:cNvCxnSpPr>
          <p:nvPr/>
        </p:nvCxnSpPr>
        <p:spPr>
          <a:xfrm flipV="1">
            <a:off x="3030694" y="1669844"/>
            <a:ext cx="3799764" cy="307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629247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205250" cy="6882981"/>
          </a:xfrm>
          <a:prstGeom prst="rect">
            <a:avLst/>
          </a:prstGeom>
        </p:spPr>
      </p:pic>
      <p:sp>
        <p:nvSpPr>
          <p:cNvPr id="3" name="Rectángulo 2"/>
          <p:cNvSpPr/>
          <p:nvPr/>
        </p:nvSpPr>
        <p:spPr>
          <a:xfrm>
            <a:off x="2776251" y="4340646"/>
            <a:ext cx="1189821" cy="13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484412" y="3140317"/>
            <a:ext cx="3693362" cy="1569660"/>
          </a:xfrm>
          <a:prstGeom prst="rect">
            <a:avLst/>
          </a:prstGeom>
          <a:noFill/>
        </p:spPr>
        <p:txBody>
          <a:bodyPr wrap="square" rtlCol="0">
            <a:spAutoFit/>
          </a:bodyPr>
          <a:lstStyle/>
          <a:p>
            <a:pPr marL="171450" indent="-171450">
              <a:buFontTx/>
              <a:buChar char="-"/>
            </a:pPr>
            <a:r>
              <a:rPr lang="es-419" sz="1600" dirty="0" smtClean="0">
                <a:latin typeface="Montserrat" panose="00000500000000000000" pitchFamily="2" charset="0"/>
              </a:rPr>
              <a:t>Seleccione ocupación </a:t>
            </a:r>
            <a:r>
              <a:rPr lang="es-419" sz="1600" dirty="0">
                <a:latin typeface="Montserrat" panose="00000500000000000000" pitchFamily="2" charset="0"/>
              </a:rPr>
              <a:t>a</a:t>
            </a:r>
            <a:r>
              <a:rPr lang="es-419" sz="1600" dirty="0" smtClean="0">
                <a:latin typeface="Montserrat" panose="00000500000000000000" pitchFamily="2" charset="0"/>
              </a:rPr>
              <a:t>ctual:</a:t>
            </a:r>
          </a:p>
          <a:p>
            <a:endParaRPr lang="es-419" sz="1600" dirty="0" smtClean="0">
              <a:latin typeface="Montserrat" panose="00000500000000000000" pitchFamily="2" charset="0"/>
            </a:endParaRPr>
          </a:p>
          <a:p>
            <a:pPr algn="just"/>
            <a:r>
              <a:rPr lang="es-ES" sz="1600" dirty="0" smtClean="0">
                <a:latin typeface="Montserrat" panose="00000500000000000000" pitchFamily="2" charset="0"/>
              </a:rPr>
              <a:t>- En ambos casos, </a:t>
            </a:r>
            <a:r>
              <a:rPr lang="es-ES" sz="1600" dirty="0">
                <a:latin typeface="Montserrat" panose="00000500000000000000" pitchFamily="2" charset="0"/>
              </a:rPr>
              <a:t>se habilitarán los campos para </a:t>
            </a:r>
            <a:r>
              <a:rPr lang="es-ES" sz="1600" dirty="0" smtClean="0">
                <a:latin typeface="Montserrat" panose="00000500000000000000" pitchFamily="2" charset="0"/>
              </a:rPr>
              <a:t>que agregue una descripción dependiendo de su ocupación.</a:t>
            </a:r>
            <a:endParaRPr lang="es-419" sz="1600" dirty="0">
              <a:latin typeface="Montserrat" panose="00000500000000000000" pitchFamily="2" charset="0"/>
            </a:endParaRPr>
          </a:p>
        </p:txBody>
      </p:sp>
      <p:sp>
        <p:nvSpPr>
          <p:cNvPr id="10" name="CuadroTexto 9"/>
          <p:cNvSpPr txBox="1"/>
          <p:nvPr/>
        </p:nvSpPr>
        <p:spPr>
          <a:xfrm>
            <a:off x="795595" y="65058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pic>
        <p:nvPicPr>
          <p:cNvPr id="9" name="Imagen 8"/>
          <p:cNvPicPr>
            <a:picLocks noChangeAspect="1"/>
          </p:cNvPicPr>
          <p:nvPr/>
        </p:nvPicPr>
        <p:blipFill>
          <a:blip r:embed="rId3"/>
          <a:stretch>
            <a:fillRect/>
          </a:stretch>
        </p:blipFill>
        <p:spPr>
          <a:xfrm>
            <a:off x="4662186" y="342048"/>
            <a:ext cx="7216049" cy="5596538"/>
          </a:xfrm>
          <a:prstGeom prst="rect">
            <a:avLst/>
          </a:prstGeom>
        </p:spPr>
      </p:pic>
      <p:cxnSp>
        <p:nvCxnSpPr>
          <p:cNvPr id="8" name="Conector recto de flecha 7"/>
          <p:cNvCxnSpPr>
            <a:stCxn id="6" idx="3"/>
          </p:cNvCxnSpPr>
          <p:nvPr/>
        </p:nvCxnSpPr>
        <p:spPr>
          <a:xfrm>
            <a:off x="4177774" y="3925147"/>
            <a:ext cx="2410313" cy="6468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408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625" y="-12491"/>
            <a:ext cx="12205250" cy="6882981"/>
          </a:xfrm>
          <a:prstGeom prst="rect">
            <a:avLst/>
          </a:prstGeom>
        </p:spPr>
      </p:pic>
      <p:sp>
        <p:nvSpPr>
          <p:cNvPr id="3" name="Rectángulo 2"/>
          <p:cNvSpPr/>
          <p:nvPr/>
        </p:nvSpPr>
        <p:spPr>
          <a:xfrm>
            <a:off x="3988106" y="3866921"/>
            <a:ext cx="1454227" cy="1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5210978" y="5894024"/>
            <a:ext cx="2203374"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a:stretch>
            <a:fillRect/>
          </a:stretch>
        </p:blipFill>
        <p:spPr>
          <a:xfrm>
            <a:off x="4450814" y="326156"/>
            <a:ext cx="7216049" cy="5596538"/>
          </a:xfrm>
          <a:prstGeom prst="rect">
            <a:avLst/>
          </a:prstGeom>
        </p:spPr>
      </p:pic>
      <p:sp>
        <p:nvSpPr>
          <p:cNvPr id="8" name="CuadroTexto 7"/>
          <p:cNvSpPr txBox="1"/>
          <p:nvPr/>
        </p:nvSpPr>
        <p:spPr>
          <a:xfrm>
            <a:off x="782198" y="2897436"/>
            <a:ext cx="4458272" cy="2677656"/>
          </a:xfrm>
          <a:prstGeom prst="rect">
            <a:avLst/>
          </a:prstGeom>
          <a:noFill/>
        </p:spPr>
        <p:txBody>
          <a:bodyPr wrap="none" rtlCol="0">
            <a:spAutoFit/>
          </a:bodyPr>
          <a:lstStyle/>
          <a:p>
            <a:pPr marL="171450" indent="-171450">
              <a:lnSpc>
                <a:spcPct val="150000"/>
              </a:lnSpc>
              <a:buFontTx/>
              <a:buChar char="-"/>
            </a:pPr>
            <a:r>
              <a:rPr lang="es-419" sz="1600" dirty="0" smtClean="0">
                <a:latin typeface="Montserrat" panose="00000500000000000000" pitchFamily="2" charset="0"/>
              </a:rPr>
              <a:t>Escriba su firma electrónica</a:t>
            </a:r>
          </a:p>
          <a:p>
            <a:pPr>
              <a:lnSpc>
                <a:spcPct val="150000"/>
              </a:lnSpc>
            </a:pPr>
            <a:r>
              <a:rPr lang="es-419" sz="1600" dirty="0" smtClean="0">
                <a:latin typeface="Montserrat" panose="00000500000000000000" pitchFamily="2" charset="0"/>
              </a:rPr>
              <a:t>    (palabra clave)</a:t>
            </a:r>
            <a:r>
              <a:rPr lang="es-419" sz="1600" b="1" dirty="0" smtClean="0">
                <a:latin typeface="Montserrat" panose="00000500000000000000" pitchFamily="2" charset="0"/>
              </a:rPr>
              <a:t>*</a:t>
            </a:r>
          </a:p>
          <a:p>
            <a:pPr>
              <a:lnSpc>
                <a:spcPct val="150000"/>
              </a:lnSpc>
            </a:pPr>
            <a:endParaRPr lang="es-419" sz="1600" dirty="0" smtClean="0">
              <a:latin typeface="Montserrat" panose="00000500000000000000" pitchFamily="2" charset="0"/>
            </a:endParaRPr>
          </a:p>
          <a:p>
            <a:pPr>
              <a:lnSpc>
                <a:spcPct val="150000"/>
              </a:lnSpc>
            </a:pPr>
            <a:r>
              <a:rPr lang="es-419" sz="1600" b="1" dirty="0" smtClean="0">
                <a:latin typeface="Montserrat" panose="00000500000000000000" pitchFamily="2" charset="0"/>
              </a:rPr>
              <a:t>*   </a:t>
            </a:r>
            <a:r>
              <a:rPr lang="es-419" sz="1600" dirty="0" smtClean="0">
                <a:latin typeface="Montserrat" panose="00000500000000000000" pitchFamily="2" charset="0"/>
              </a:rPr>
              <a:t>En caso de no contar con su firma,</a:t>
            </a:r>
          </a:p>
          <a:p>
            <a:pPr>
              <a:lnSpc>
                <a:spcPct val="150000"/>
              </a:lnSpc>
            </a:pPr>
            <a:r>
              <a:rPr lang="es-419" sz="1600" dirty="0">
                <a:latin typeface="Montserrat" panose="00000500000000000000" pitchFamily="2" charset="0"/>
              </a:rPr>
              <a:t> </a:t>
            </a:r>
            <a:r>
              <a:rPr lang="es-419" sz="1600" dirty="0" smtClean="0">
                <a:latin typeface="Montserrat" panose="00000500000000000000" pitchFamily="2" charset="0"/>
              </a:rPr>
              <a:t>    deberá contactar al Centro de Soporte </a:t>
            </a:r>
          </a:p>
          <a:p>
            <a:pPr>
              <a:lnSpc>
                <a:spcPct val="150000"/>
              </a:lnSpc>
            </a:pPr>
            <a:r>
              <a:rPr lang="es-419" sz="1600" dirty="0" smtClean="0">
                <a:latin typeface="Montserrat" panose="00000500000000000000" pitchFamily="2" charset="0"/>
              </a:rPr>
              <a:t>     Técnico: </a:t>
            </a:r>
            <a:r>
              <a:rPr lang="es-419" sz="1600" dirty="0" smtClean="0">
                <a:latin typeface="Montserrat" panose="00000500000000000000" pitchFamily="2" charset="0"/>
                <a:hlinkClick r:id="rId4"/>
              </a:rPr>
              <a:t>cst@conacyt.mx</a:t>
            </a:r>
            <a:endParaRPr lang="es-419" sz="1600" dirty="0" smtClean="0">
              <a:latin typeface="Montserrat" panose="00000500000000000000" pitchFamily="2" charset="0"/>
            </a:endParaRPr>
          </a:p>
          <a:p>
            <a:pPr>
              <a:lnSpc>
                <a:spcPct val="150000"/>
              </a:lnSpc>
            </a:pPr>
            <a:r>
              <a:rPr lang="es-419" sz="1600" dirty="0">
                <a:latin typeface="Montserrat" panose="00000500000000000000" pitchFamily="2" charset="0"/>
              </a:rPr>
              <a:t> </a:t>
            </a:r>
            <a:r>
              <a:rPr lang="es-419" sz="1600" dirty="0" smtClean="0">
                <a:latin typeface="Montserrat" panose="00000500000000000000" pitchFamily="2" charset="0"/>
              </a:rPr>
              <a:t>    Teléfono: 5553227708</a:t>
            </a:r>
            <a:endParaRPr lang="es-ES" sz="1600" dirty="0">
              <a:latin typeface="Montserrat" panose="00000500000000000000" pitchFamily="2" charset="0"/>
            </a:endParaRPr>
          </a:p>
        </p:txBody>
      </p:sp>
      <p:cxnSp>
        <p:nvCxnSpPr>
          <p:cNvPr id="10" name="Conector recto de flecha 9"/>
          <p:cNvCxnSpPr/>
          <p:nvPr/>
        </p:nvCxnSpPr>
        <p:spPr>
          <a:xfrm>
            <a:off x="4803354" y="4219460"/>
            <a:ext cx="2776251" cy="8240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74572" y="657643"/>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3112421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6625" y="-12491"/>
            <a:ext cx="12205250" cy="6882981"/>
          </a:xfrm>
          <a:prstGeom prst="rect">
            <a:avLst/>
          </a:prstGeom>
        </p:spPr>
      </p:pic>
      <p:sp>
        <p:nvSpPr>
          <p:cNvPr id="3" name="Rectángulo 2"/>
          <p:cNvSpPr/>
          <p:nvPr/>
        </p:nvSpPr>
        <p:spPr>
          <a:xfrm>
            <a:off x="3470313" y="1211855"/>
            <a:ext cx="517793" cy="352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7546554" y="1167788"/>
            <a:ext cx="506776" cy="16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3470313" y="1817782"/>
            <a:ext cx="1311007" cy="18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470313" y="3018622"/>
            <a:ext cx="991518" cy="19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7006728" y="3069401"/>
            <a:ext cx="1355074" cy="191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3470313" y="3459296"/>
            <a:ext cx="1685581" cy="57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7006728" y="3260993"/>
            <a:ext cx="694062" cy="249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5155894" y="3260993"/>
            <a:ext cx="561860" cy="19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stretch>
            <a:fillRect/>
          </a:stretch>
        </p:blipFill>
        <p:spPr>
          <a:xfrm>
            <a:off x="4546700" y="370672"/>
            <a:ext cx="6925171" cy="4627879"/>
          </a:xfrm>
          <a:prstGeom prst="rect">
            <a:avLst/>
          </a:prstGeom>
        </p:spPr>
      </p:pic>
      <p:sp>
        <p:nvSpPr>
          <p:cNvPr id="14" name="CuadroTexto 13"/>
          <p:cNvSpPr txBox="1"/>
          <p:nvPr/>
        </p:nvSpPr>
        <p:spPr>
          <a:xfrm>
            <a:off x="264404" y="1674564"/>
            <a:ext cx="3720435" cy="1938992"/>
          </a:xfrm>
          <a:prstGeom prst="rect">
            <a:avLst/>
          </a:prstGeom>
          <a:noFill/>
        </p:spPr>
        <p:txBody>
          <a:bodyPr wrap="square" rtlCol="0">
            <a:spAutoFit/>
          </a:bodyPr>
          <a:lstStyle/>
          <a:p>
            <a:pPr marL="171450" indent="-171450">
              <a:lnSpc>
                <a:spcPct val="150000"/>
              </a:lnSpc>
              <a:buFontTx/>
              <a:buChar char="-"/>
            </a:pPr>
            <a:r>
              <a:rPr lang="es-419" sz="1600" dirty="0" smtClean="0">
                <a:latin typeface="Montserrat" panose="00000500000000000000" pitchFamily="2" charset="0"/>
              </a:rPr>
              <a:t>En caso que el estatus de la Solicitud diga</a:t>
            </a:r>
            <a:r>
              <a:rPr lang="es-419" sz="1600" b="1" dirty="0" smtClean="0">
                <a:latin typeface="Montserrat" panose="00000500000000000000" pitchFamily="2" charset="0"/>
              </a:rPr>
              <a:t>:  “EN CAPTURA” </a:t>
            </a:r>
            <a:r>
              <a:rPr lang="es-419" sz="1600" dirty="0" smtClean="0">
                <a:latin typeface="Montserrat" panose="00000500000000000000" pitchFamily="2" charset="0"/>
              </a:rPr>
              <a:t>deberá volver a seleccionar “Enviar” y “firmar”.</a:t>
            </a:r>
            <a:endParaRPr lang="es-419" sz="1200" dirty="0">
              <a:latin typeface="Montserrat" panose="00000500000000000000" pitchFamily="2" charset="0"/>
            </a:endParaRPr>
          </a:p>
          <a:p>
            <a:endParaRPr lang="es-419" sz="1200" dirty="0" smtClean="0">
              <a:latin typeface="Montserrat" panose="00000500000000000000" pitchFamily="2" charset="0"/>
            </a:endParaRPr>
          </a:p>
          <a:p>
            <a:r>
              <a:rPr lang="es-419" sz="1200" dirty="0">
                <a:latin typeface="Montserrat" panose="00000500000000000000" pitchFamily="2" charset="0"/>
              </a:rPr>
              <a:t> </a:t>
            </a:r>
            <a:r>
              <a:rPr lang="es-419" sz="1200" dirty="0" smtClean="0">
                <a:latin typeface="Montserrat" panose="00000500000000000000" pitchFamily="2" charset="0"/>
              </a:rPr>
              <a:t>   </a:t>
            </a:r>
            <a:endParaRPr lang="es-ES" sz="1200" dirty="0">
              <a:latin typeface="Montserrat" panose="00000500000000000000" pitchFamily="2" charset="0"/>
            </a:endParaRPr>
          </a:p>
        </p:txBody>
      </p:sp>
      <p:sp>
        <p:nvSpPr>
          <p:cNvPr id="15" name="CuadroTexto 14"/>
          <p:cNvSpPr txBox="1"/>
          <p:nvPr/>
        </p:nvSpPr>
        <p:spPr>
          <a:xfrm>
            <a:off x="347030" y="661011"/>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02531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25" y="-12491"/>
            <a:ext cx="12205250" cy="6882981"/>
          </a:xfrm>
          <a:prstGeom prst="rect">
            <a:avLst/>
          </a:prstGeom>
        </p:spPr>
      </p:pic>
      <p:pic>
        <p:nvPicPr>
          <p:cNvPr id="3" name="Imagen 2"/>
          <p:cNvPicPr>
            <a:picLocks noChangeAspect="1"/>
          </p:cNvPicPr>
          <p:nvPr/>
        </p:nvPicPr>
        <p:blipFill>
          <a:blip r:embed="rId3"/>
          <a:stretch>
            <a:fillRect/>
          </a:stretch>
        </p:blipFill>
        <p:spPr>
          <a:xfrm>
            <a:off x="4814371" y="902501"/>
            <a:ext cx="6818580" cy="4556930"/>
          </a:xfrm>
          <a:prstGeom prst="rect">
            <a:avLst/>
          </a:prstGeom>
        </p:spPr>
      </p:pic>
      <p:sp>
        <p:nvSpPr>
          <p:cNvPr id="5" name="CuadroTexto 4"/>
          <p:cNvSpPr txBox="1"/>
          <p:nvPr/>
        </p:nvSpPr>
        <p:spPr>
          <a:xfrm>
            <a:off x="144833" y="1375697"/>
            <a:ext cx="4083169" cy="830997"/>
          </a:xfrm>
          <a:prstGeom prst="rect">
            <a:avLst/>
          </a:prstGeom>
          <a:noFill/>
        </p:spPr>
        <p:txBody>
          <a:bodyPr wrap="none" rtlCol="0">
            <a:spAutoFit/>
          </a:bodyPr>
          <a:lstStyle/>
          <a:p>
            <a:pPr marL="171450" indent="-171450">
              <a:buFontTx/>
              <a:buChar char="-"/>
            </a:pPr>
            <a:r>
              <a:rPr lang="es-419" sz="1600" dirty="0" smtClean="0">
                <a:latin typeface="Montserrat" panose="00000500000000000000" pitchFamily="2" charset="0"/>
              </a:rPr>
              <a:t>El estatus de su solicitud debe decir:</a:t>
            </a:r>
          </a:p>
          <a:p>
            <a:endParaRPr lang="es-419" sz="1600" dirty="0">
              <a:latin typeface="Montserrat" panose="00000500000000000000" pitchFamily="2" charset="0"/>
            </a:endParaRPr>
          </a:p>
          <a:p>
            <a:r>
              <a:rPr lang="es-419" sz="1600" dirty="0" smtClean="0">
                <a:latin typeface="Montserrat" panose="00000500000000000000" pitchFamily="2" charset="0"/>
              </a:rPr>
              <a:t>     </a:t>
            </a:r>
            <a:r>
              <a:rPr lang="es-419" sz="1600" b="1" dirty="0" smtClean="0">
                <a:latin typeface="Montserrat" panose="00000500000000000000" pitchFamily="2" charset="0"/>
              </a:rPr>
              <a:t>“ENVIADO”</a:t>
            </a:r>
            <a:endParaRPr lang="es-419" sz="1600" dirty="0" smtClean="0">
              <a:latin typeface="Montserrat" panose="00000500000000000000" pitchFamily="2" charset="0"/>
            </a:endParaRPr>
          </a:p>
        </p:txBody>
      </p:sp>
      <p:sp>
        <p:nvSpPr>
          <p:cNvPr id="6" name="Rectángulo 5"/>
          <p:cNvSpPr/>
          <p:nvPr/>
        </p:nvSpPr>
        <p:spPr>
          <a:xfrm>
            <a:off x="294502" y="2287430"/>
            <a:ext cx="3613674" cy="2554545"/>
          </a:xfrm>
          <a:prstGeom prst="rect">
            <a:avLst/>
          </a:prstGeom>
        </p:spPr>
        <p:txBody>
          <a:bodyPr wrap="square">
            <a:spAutoFit/>
          </a:bodyPr>
          <a:lstStyle/>
          <a:p>
            <a:pPr algn="just"/>
            <a:r>
              <a:rPr lang="es-ES" sz="1600" dirty="0" smtClean="0">
                <a:latin typeface="Montserrat" panose="00000500000000000000" pitchFamily="2" charset="0"/>
              </a:rPr>
              <a:t>Es </a:t>
            </a:r>
            <a:r>
              <a:rPr lang="es-ES" sz="1600" dirty="0">
                <a:latin typeface="Montserrat" panose="00000500000000000000" pitchFamily="2" charset="0"/>
              </a:rPr>
              <a:t>importante señalar que el </a:t>
            </a:r>
            <a:r>
              <a:rPr lang="es-ES" sz="1600" dirty="0" smtClean="0">
                <a:latin typeface="Montserrat" panose="00000500000000000000" pitchFamily="2" charset="0"/>
              </a:rPr>
              <a:t>tiempo de respuesta del trámite </a:t>
            </a:r>
            <a:r>
              <a:rPr lang="es-ES" sz="1600" dirty="0">
                <a:latin typeface="Montserrat" panose="00000500000000000000" pitchFamily="2" charset="0"/>
              </a:rPr>
              <a:t>es de 30 </a:t>
            </a:r>
            <a:r>
              <a:rPr lang="es-ES" sz="1600" dirty="0" smtClean="0">
                <a:latin typeface="Montserrat" panose="00000500000000000000" pitchFamily="2" charset="0"/>
              </a:rPr>
              <a:t>días. Debido </a:t>
            </a:r>
            <a:r>
              <a:rPr lang="es-ES" sz="1600" dirty="0">
                <a:latin typeface="Montserrat" panose="00000500000000000000" pitchFamily="2" charset="0"/>
              </a:rPr>
              <a:t>a que nuestros procesos se </a:t>
            </a:r>
            <a:r>
              <a:rPr lang="es-ES" sz="1600" dirty="0" smtClean="0">
                <a:latin typeface="Montserrat" panose="00000500000000000000" pitchFamily="2" charset="0"/>
              </a:rPr>
              <a:t>encuentran constantemente supervisados por </a:t>
            </a:r>
            <a:r>
              <a:rPr lang="es-ES" sz="1600" dirty="0">
                <a:latin typeface="Montserrat" panose="00000500000000000000" pitchFamily="2" charset="0"/>
              </a:rPr>
              <a:t>la Auditoría Superior de la </a:t>
            </a:r>
            <a:r>
              <a:rPr lang="es-ES" sz="1600" dirty="0" smtClean="0">
                <a:latin typeface="Montserrat" panose="00000500000000000000" pitchFamily="2" charset="0"/>
              </a:rPr>
              <a:t>Federación y el </a:t>
            </a:r>
            <a:r>
              <a:rPr lang="es-ES" sz="1600" dirty="0">
                <a:latin typeface="Montserrat" panose="00000500000000000000" pitchFamily="2" charset="0"/>
              </a:rPr>
              <a:t>Órgano Interno de </a:t>
            </a:r>
            <a:r>
              <a:rPr lang="es-ES" sz="1600" dirty="0" smtClean="0">
                <a:latin typeface="Montserrat" panose="00000500000000000000" pitchFamily="2" charset="0"/>
              </a:rPr>
              <a:t>Control, todas </a:t>
            </a:r>
            <a:r>
              <a:rPr lang="es-ES" sz="1600" dirty="0">
                <a:latin typeface="Montserrat" panose="00000500000000000000" pitchFamily="2" charset="0"/>
              </a:rPr>
              <a:t>las solicitudes son atendidas conforme a fecha y número </a:t>
            </a:r>
            <a:r>
              <a:rPr lang="es-ES" sz="1600" dirty="0" smtClean="0">
                <a:latin typeface="Montserrat" panose="00000500000000000000" pitchFamily="2" charset="0"/>
              </a:rPr>
              <a:t>de envío en el sistema. </a:t>
            </a:r>
            <a:endParaRPr lang="es-ES" sz="1600" dirty="0">
              <a:latin typeface="Montserrat" panose="00000500000000000000" pitchFamily="2" charset="0"/>
            </a:endParaRPr>
          </a:p>
        </p:txBody>
      </p:sp>
      <p:sp>
        <p:nvSpPr>
          <p:cNvPr id="7" name="CuadroTexto 6"/>
          <p:cNvSpPr txBox="1"/>
          <p:nvPr/>
        </p:nvSpPr>
        <p:spPr>
          <a:xfrm>
            <a:off x="144833" y="640891"/>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1355069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31654"/>
            <a:ext cx="12192000" cy="249863"/>
          </a:xfrm>
          <a:prstGeom prst="rect">
            <a:avLst/>
          </a:prstGeom>
          <a:solidFill>
            <a:srgbClr val="D5BE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ES" sz="2400">
              <a:solidFill>
                <a:prstClr val="white"/>
              </a:solidFill>
              <a:latin typeface="Calibri"/>
            </a:endParaRPr>
          </a:p>
        </p:txBody>
      </p:sp>
      <p:pic>
        <p:nvPicPr>
          <p:cNvPr id="5" name="Imagen 4"/>
          <p:cNvPicPr>
            <a:picLocks noChangeAspect="1"/>
          </p:cNvPicPr>
          <p:nvPr/>
        </p:nvPicPr>
        <p:blipFill>
          <a:blip r:embed="rId2"/>
          <a:stretch>
            <a:fillRect/>
          </a:stretch>
        </p:blipFill>
        <p:spPr>
          <a:xfrm>
            <a:off x="4220051" y="549536"/>
            <a:ext cx="3080779" cy="658425"/>
          </a:xfrm>
          <a:prstGeom prst="rect">
            <a:avLst/>
          </a:prstGeom>
        </p:spPr>
      </p:pic>
      <p:sp>
        <p:nvSpPr>
          <p:cNvPr id="6" name="CuadroTexto 5"/>
          <p:cNvSpPr txBox="1"/>
          <p:nvPr/>
        </p:nvSpPr>
        <p:spPr>
          <a:xfrm>
            <a:off x="4049087" y="1744911"/>
            <a:ext cx="184731" cy="318100"/>
          </a:xfrm>
          <a:prstGeom prst="rect">
            <a:avLst/>
          </a:prstGeom>
          <a:noFill/>
        </p:spPr>
        <p:txBody>
          <a:bodyPr wrap="none" rtlCol="0">
            <a:spAutoFit/>
          </a:bodyPr>
          <a:lstStyle/>
          <a:p>
            <a:pPr defTabSz="609585"/>
            <a:endParaRPr lang="es-ES" sz="1467" dirty="0">
              <a:solidFill>
                <a:prstClr val="black"/>
              </a:solidFill>
              <a:latin typeface="Montserrat" panose="00000500000000000000" pitchFamily="2" charset="0"/>
            </a:endParaRPr>
          </a:p>
        </p:txBody>
      </p:sp>
      <p:pic>
        <p:nvPicPr>
          <p:cNvPr id="9" name="Imagen 8"/>
          <p:cNvPicPr>
            <a:picLocks noChangeAspect="1"/>
          </p:cNvPicPr>
          <p:nvPr/>
        </p:nvPicPr>
        <p:blipFill>
          <a:blip r:embed="rId3"/>
          <a:stretch>
            <a:fillRect/>
          </a:stretch>
        </p:blipFill>
        <p:spPr>
          <a:xfrm>
            <a:off x="-8658" y="-1652"/>
            <a:ext cx="12209315" cy="6885013"/>
          </a:xfrm>
          <a:prstGeom prst="rect">
            <a:avLst/>
          </a:prstGeom>
        </p:spPr>
      </p:pic>
      <p:sp>
        <p:nvSpPr>
          <p:cNvPr id="8" name="Rectángulo 7"/>
          <p:cNvSpPr/>
          <p:nvPr/>
        </p:nvSpPr>
        <p:spPr>
          <a:xfrm>
            <a:off x="661013" y="2073523"/>
            <a:ext cx="10966532" cy="4385816"/>
          </a:xfrm>
          <a:prstGeom prst="rect">
            <a:avLst/>
          </a:prstGeom>
        </p:spPr>
        <p:txBody>
          <a:bodyPr wrap="square">
            <a:spAutoFit/>
          </a:bodyPr>
          <a:lstStyle/>
          <a:p>
            <a:pPr algn="just" defTabSz="609585"/>
            <a:r>
              <a:rPr lang="es-MX" sz="1400" dirty="0">
                <a:solidFill>
                  <a:prstClr val="black"/>
                </a:solidFill>
                <a:latin typeface="Montserrat" panose="00000500000000000000" pitchFamily="2" charset="0"/>
              </a:rPr>
              <a:t>Antes de iniciar su proceso de solicitud de Carta de </a:t>
            </a:r>
            <a:r>
              <a:rPr lang="es-MX" sz="1400" dirty="0" smtClean="0">
                <a:solidFill>
                  <a:prstClr val="black"/>
                </a:solidFill>
                <a:latin typeface="Montserrat" panose="00000500000000000000" pitchFamily="2" charset="0"/>
              </a:rPr>
              <a:t>Reconocimiento, </a:t>
            </a:r>
            <a:r>
              <a:rPr lang="es-MX" sz="1400" dirty="0">
                <a:solidFill>
                  <a:prstClr val="black"/>
                </a:solidFill>
                <a:latin typeface="Montserrat" panose="00000500000000000000" pitchFamily="2" charset="0"/>
              </a:rPr>
              <a:t>le pedimos tener preparada la siguiente documentación:</a:t>
            </a:r>
          </a:p>
          <a:p>
            <a:pPr algn="just" defTabSz="609585"/>
            <a:endParaRPr lang="es-ES" sz="1400" dirty="0" smtClean="0">
              <a:solidFill>
                <a:prstClr val="black"/>
              </a:solidFill>
              <a:latin typeface="Montserrat" panose="00000500000000000000" pitchFamily="2" charset="0"/>
            </a:endParaRPr>
          </a:p>
          <a:p>
            <a:pPr marL="342900" indent="-342900" algn="just" defTabSz="609585">
              <a:lnSpc>
                <a:spcPct val="150000"/>
              </a:lnSpc>
              <a:buFont typeface="Arial" panose="020B0604020202020204" pitchFamily="34" charset="0"/>
              <a:buChar char="•"/>
            </a:pPr>
            <a:r>
              <a:rPr lang="es-ES" sz="1400" b="1" dirty="0" smtClean="0">
                <a:solidFill>
                  <a:prstClr val="black"/>
                </a:solidFill>
                <a:latin typeface="Montserrat" panose="00000500000000000000" pitchFamily="2" charset="0"/>
              </a:rPr>
              <a:t>Título</a:t>
            </a:r>
            <a:r>
              <a:rPr lang="es-ES" sz="1400" b="1" dirty="0">
                <a:solidFill>
                  <a:prstClr val="black"/>
                </a:solidFill>
                <a:latin typeface="Montserrat" panose="00000500000000000000" pitchFamily="2" charset="0"/>
              </a:rPr>
              <a:t>: </a:t>
            </a:r>
            <a:r>
              <a:rPr lang="es-ES" sz="1400" dirty="0">
                <a:solidFill>
                  <a:prstClr val="black"/>
                </a:solidFill>
                <a:latin typeface="Montserrat" panose="00000500000000000000" pitchFamily="2" charset="0"/>
              </a:rPr>
              <a:t>d</a:t>
            </a:r>
            <a:r>
              <a:rPr lang="es-ES" sz="1400" dirty="0" smtClean="0">
                <a:solidFill>
                  <a:prstClr val="black"/>
                </a:solidFill>
                <a:latin typeface="Montserrat" panose="00000500000000000000" pitchFamily="2" charset="0"/>
              </a:rPr>
              <a:t>ebe contener fecha que se confiere el grado académico. Ambos </a:t>
            </a:r>
            <a:r>
              <a:rPr lang="es-ES" sz="1400" dirty="0">
                <a:solidFill>
                  <a:prstClr val="black"/>
                </a:solidFill>
                <a:latin typeface="Montserrat" panose="00000500000000000000" pitchFamily="2" charset="0"/>
              </a:rPr>
              <a:t>lados (una hoja por cada </a:t>
            </a:r>
            <a:r>
              <a:rPr lang="es-ES" sz="1400" dirty="0" smtClean="0">
                <a:solidFill>
                  <a:prstClr val="black"/>
                </a:solidFill>
                <a:latin typeface="Montserrat" panose="00000500000000000000" pitchFamily="2" charset="0"/>
              </a:rPr>
              <a:t>cara) o;</a:t>
            </a:r>
          </a:p>
          <a:p>
            <a:pPr marL="342900" indent="-342900" algn="just" defTabSz="609585">
              <a:lnSpc>
                <a:spcPct val="150000"/>
              </a:lnSpc>
              <a:buFont typeface="Arial" panose="020B0604020202020204" pitchFamily="34" charset="0"/>
              <a:buChar char="•"/>
            </a:pPr>
            <a:r>
              <a:rPr lang="es-ES" sz="1400" b="1" dirty="0" smtClean="0">
                <a:solidFill>
                  <a:prstClr val="black"/>
                </a:solidFill>
                <a:latin typeface="Montserrat" panose="00000500000000000000" pitchFamily="2" charset="0"/>
              </a:rPr>
              <a:t>Acta </a:t>
            </a:r>
            <a:r>
              <a:rPr lang="es-ES" sz="1400" b="1" dirty="0">
                <a:solidFill>
                  <a:prstClr val="black"/>
                </a:solidFill>
                <a:latin typeface="Montserrat" panose="00000500000000000000" pitchFamily="2" charset="0"/>
              </a:rPr>
              <a:t>de examen: </a:t>
            </a:r>
            <a:r>
              <a:rPr lang="es-ES" sz="1400" dirty="0" smtClean="0">
                <a:solidFill>
                  <a:prstClr val="black"/>
                </a:solidFill>
                <a:latin typeface="Montserrat" panose="00000500000000000000" pitchFamily="2" charset="0"/>
              </a:rPr>
              <a:t>hoja </a:t>
            </a:r>
            <a:r>
              <a:rPr lang="es-ES" sz="1400" dirty="0">
                <a:solidFill>
                  <a:prstClr val="black"/>
                </a:solidFill>
                <a:latin typeface="Montserrat" panose="00000500000000000000" pitchFamily="2" charset="0"/>
              </a:rPr>
              <a:t>membretada y sellada, cuantas hojas contenga, debiendo contener la fecha que se sustenta el </a:t>
            </a:r>
            <a:r>
              <a:rPr lang="es-ES" sz="1400" dirty="0" smtClean="0">
                <a:solidFill>
                  <a:prstClr val="black"/>
                </a:solidFill>
                <a:latin typeface="Montserrat" panose="00000500000000000000" pitchFamily="2" charset="0"/>
              </a:rPr>
              <a:t>grado o;</a:t>
            </a:r>
          </a:p>
          <a:p>
            <a:pPr marL="342900" indent="-342900" algn="just" defTabSz="609585">
              <a:lnSpc>
                <a:spcPct val="150000"/>
              </a:lnSpc>
              <a:buFont typeface="Arial" panose="020B0604020202020204" pitchFamily="34" charset="0"/>
              <a:buChar char="•"/>
            </a:pPr>
            <a:r>
              <a:rPr lang="es-ES" sz="1400" b="1" dirty="0" smtClean="0">
                <a:solidFill>
                  <a:prstClr val="black"/>
                </a:solidFill>
                <a:latin typeface="Montserrat" panose="00000500000000000000" pitchFamily="2" charset="0"/>
              </a:rPr>
              <a:t>Constancia </a:t>
            </a:r>
            <a:r>
              <a:rPr lang="es-ES" sz="1400" b="1" dirty="0">
                <a:solidFill>
                  <a:prstClr val="black"/>
                </a:solidFill>
                <a:latin typeface="Montserrat" panose="00000500000000000000" pitchFamily="2" charset="0"/>
              </a:rPr>
              <a:t>Exención de Examen: </a:t>
            </a:r>
            <a:r>
              <a:rPr lang="es-ES" sz="1400" dirty="0" smtClean="0">
                <a:solidFill>
                  <a:prstClr val="black"/>
                </a:solidFill>
                <a:latin typeface="Montserrat" panose="00000500000000000000" pitchFamily="2" charset="0"/>
              </a:rPr>
              <a:t>indicando </a:t>
            </a:r>
            <a:r>
              <a:rPr lang="es-ES" sz="1400" dirty="0">
                <a:solidFill>
                  <a:prstClr val="black"/>
                </a:solidFill>
                <a:latin typeface="Montserrat" panose="00000500000000000000" pitchFamily="2" charset="0"/>
              </a:rPr>
              <a:t>los datos generales de su </a:t>
            </a:r>
            <a:r>
              <a:rPr lang="es-ES" sz="1400" dirty="0" smtClean="0">
                <a:solidFill>
                  <a:prstClr val="black"/>
                </a:solidFill>
                <a:latin typeface="Montserrat" panose="00000500000000000000" pitchFamily="2" charset="0"/>
              </a:rPr>
              <a:t>grado académico y </a:t>
            </a:r>
            <a:r>
              <a:rPr lang="es-ES" sz="1400" dirty="0">
                <a:solidFill>
                  <a:prstClr val="black"/>
                </a:solidFill>
                <a:latin typeface="Montserrat" panose="00000500000000000000" pitchFamily="2" charset="0"/>
              </a:rPr>
              <a:t>fecha en que se </a:t>
            </a:r>
            <a:r>
              <a:rPr lang="es-ES" sz="1400" dirty="0" smtClean="0">
                <a:solidFill>
                  <a:prstClr val="black"/>
                </a:solidFill>
                <a:latin typeface="Montserrat" panose="00000500000000000000" pitchFamily="2" charset="0"/>
              </a:rPr>
              <a:t>le confiere, en hoja membretada, sellada y firmada.</a:t>
            </a:r>
          </a:p>
          <a:p>
            <a:pPr marL="342900" indent="-342900" algn="just" defTabSz="609585">
              <a:lnSpc>
                <a:spcPct val="150000"/>
              </a:lnSpc>
              <a:buFont typeface="+mj-lt"/>
              <a:buAutoNum type="arabicPeriod"/>
            </a:pPr>
            <a:endParaRPr lang="es-MX" sz="1400" dirty="0">
              <a:solidFill>
                <a:prstClr val="black"/>
              </a:solidFill>
              <a:latin typeface="Montserrat" panose="00000500000000000000" pitchFamily="2" charset="0"/>
            </a:endParaRPr>
          </a:p>
          <a:p>
            <a:pPr algn="just" defTabSz="609585">
              <a:lnSpc>
                <a:spcPct val="150000"/>
              </a:lnSpc>
            </a:pPr>
            <a:r>
              <a:rPr lang="es-MX" sz="1400" dirty="0" smtClean="0">
                <a:solidFill>
                  <a:prstClr val="black"/>
                </a:solidFill>
                <a:latin typeface="Montserrat" panose="00000500000000000000" pitchFamily="2" charset="0"/>
              </a:rPr>
              <a:t>*Si se tituló por alguna modalidad en la que no se expida acta de examen, se le solicitará documentación diferente, para conocerla es necesario que escriba al correo: </a:t>
            </a:r>
            <a:r>
              <a:rPr lang="es-MX" sz="1400" dirty="0" smtClean="0">
                <a:solidFill>
                  <a:prstClr val="black"/>
                </a:solidFill>
                <a:latin typeface="Montserrat" panose="00000500000000000000" pitchFamily="2" charset="0"/>
                <a:hlinkClick r:id="rId4"/>
              </a:rPr>
              <a:t>liberaciondebeca@conacyt.mx</a:t>
            </a:r>
            <a:endParaRPr lang="es-MX" sz="1400" dirty="0" smtClean="0">
              <a:solidFill>
                <a:prstClr val="black"/>
              </a:solidFill>
              <a:latin typeface="Montserrat" panose="00000500000000000000" pitchFamily="2" charset="0"/>
            </a:endParaRPr>
          </a:p>
          <a:p>
            <a:pPr algn="just" defTabSz="609585">
              <a:lnSpc>
                <a:spcPct val="150000"/>
              </a:lnSpc>
            </a:pPr>
            <a:endParaRPr lang="es-MX" sz="1400" dirty="0" smtClean="0">
              <a:solidFill>
                <a:prstClr val="black"/>
              </a:solidFill>
              <a:latin typeface="Montserrat" panose="00000500000000000000" pitchFamily="2" charset="0"/>
            </a:endParaRPr>
          </a:p>
          <a:p>
            <a:pPr algn="just" defTabSz="609585">
              <a:lnSpc>
                <a:spcPct val="150000"/>
              </a:lnSpc>
            </a:pPr>
            <a:r>
              <a:rPr lang="es-MX" sz="1400" dirty="0" smtClean="0">
                <a:solidFill>
                  <a:prstClr val="black"/>
                </a:solidFill>
                <a:latin typeface="Montserrat" panose="00000500000000000000" pitchFamily="2" charset="0"/>
              </a:rPr>
              <a:t>Toda la documentación debe estar </a:t>
            </a:r>
            <a:r>
              <a:rPr lang="es-ES" sz="1400" dirty="0" smtClean="0">
                <a:solidFill>
                  <a:prstClr val="black"/>
                </a:solidFill>
                <a:latin typeface="Montserrat" panose="00000500000000000000" pitchFamily="2" charset="0"/>
              </a:rPr>
              <a:t>escaneada </a:t>
            </a:r>
            <a:r>
              <a:rPr lang="es-ES" sz="1400" dirty="0">
                <a:solidFill>
                  <a:prstClr val="black"/>
                </a:solidFill>
                <a:latin typeface="Montserrat" panose="00000500000000000000" pitchFamily="2" charset="0"/>
              </a:rPr>
              <a:t>a color</a:t>
            </a:r>
            <a:r>
              <a:rPr lang="es-ES" sz="1400" dirty="0" smtClean="0">
                <a:solidFill>
                  <a:prstClr val="black"/>
                </a:solidFill>
                <a:latin typeface="Montserrat" panose="00000500000000000000" pitchFamily="2" charset="0"/>
              </a:rPr>
              <a:t>, en </a:t>
            </a:r>
            <a:r>
              <a:rPr lang="es-ES" sz="1400" dirty="0">
                <a:solidFill>
                  <a:prstClr val="black"/>
                </a:solidFill>
                <a:latin typeface="Montserrat" panose="00000500000000000000" pitchFamily="2" charset="0"/>
              </a:rPr>
              <a:t>tamaño carta y en formato </a:t>
            </a:r>
            <a:r>
              <a:rPr lang="es-ES" sz="1400" dirty="0" smtClean="0">
                <a:solidFill>
                  <a:prstClr val="black"/>
                </a:solidFill>
                <a:latin typeface="Montserrat" panose="00000500000000000000" pitchFamily="2" charset="0"/>
              </a:rPr>
              <a:t>PDF, con un tamaño menor a 2 MB</a:t>
            </a:r>
            <a:r>
              <a:rPr lang="es-ES" sz="1600" dirty="0" smtClean="0">
                <a:solidFill>
                  <a:prstClr val="black"/>
                </a:solidFill>
                <a:latin typeface="Montserrat" panose="00000500000000000000" pitchFamily="2" charset="0"/>
              </a:rPr>
              <a:t>.</a:t>
            </a:r>
            <a:endParaRPr lang="es-ES" sz="1600" dirty="0">
              <a:solidFill>
                <a:prstClr val="black"/>
              </a:solidFill>
              <a:latin typeface="Montserrat" panose="00000500000000000000" pitchFamily="2" charset="0"/>
            </a:endParaRPr>
          </a:p>
          <a:p>
            <a:pPr algn="just" defTabSz="609585">
              <a:lnSpc>
                <a:spcPct val="150000"/>
              </a:lnSpc>
            </a:pPr>
            <a:endParaRPr lang="es-MX" sz="1600" dirty="0">
              <a:solidFill>
                <a:prstClr val="black"/>
              </a:solidFill>
              <a:latin typeface="Montserrat" panose="00000500000000000000" pitchFamily="2" charset="0"/>
            </a:endParaRPr>
          </a:p>
        </p:txBody>
      </p:sp>
      <p:sp>
        <p:nvSpPr>
          <p:cNvPr id="2" name="CuadroTexto 1"/>
          <p:cNvSpPr txBox="1"/>
          <p:nvPr/>
        </p:nvSpPr>
        <p:spPr>
          <a:xfrm>
            <a:off x="661013" y="497080"/>
            <a:ext cx="10582458" cy="1338828"/>
          </a:xfrm>
          <a:prstGeom prst="rect">
            <a:avLst/>
          </a:prstGeom>
          <a:noFill/>
        </p:spPr>
        <p:txBody>
          <a:bodyPr wrap="square" rtlCol="0">
            <a:spAutoFit/>
          </a:bodyPr>
          <a:lstStyle/>
          <a:p>
            <a:pPr algn="ctr"/>
            <a:r>
              <a:rPr lang="es-ES" sz="2700" b="1" spc="300" dirty="0">
                <a:solidFill>
                  <a:srgbClr val="621132"/>
                </a:solidFill>
                <a:latin typeface="Montserrat" pitchFamily="2" charset="77"/>
                <a:ea typeface="+mj-ea"/>
                <a:cs typeface="Arial"/>
              </a:rPr>
              <a:t>CARTA DE RECONOCIMIENTO</a:t>
            </a:r>
          </a:p>
          <a:p>
            <a:pPr algn="ctr"/>
            <a:endParaRPr lang="es-419" sz="1200" b="1" dirty="0" smtClean="0">
              <a:latin typeface="Montserrat" panose="00000500000000000000" pitchFamily="2" charset="0"/>
            </a:endParaRPr>
          </a:p>
          <a:p>
            <a:pPr>
              <a:lnSpc>
                <a:spcPct val="150000"/>
              </a:lnSpc>
            </a:pPr>
            <a:r>
              <a:rPr lang="es-ES" sz="1400" dirty="0" smtClean="0">
                <a:solidFill>
                  <a:prstClr val="black"/>
                </a:solidFill>
                <a:latin typeface="Montserrat" panose="00000500000000000000" pitchFamily="2" charset="0"/>
              </a:rPr>
              <a:t>Documento </a:t>
            </a:r>
            <a:r>
              <a:rPr lang="es-ES" sz="1400" dirty="0">
                <a:solidFill>
                  <a:prstClr val="black"/>
                </a:solidFill>
                <a:latin typeface="Montserrat" panose="00000500000000000000" pitchFamily="2" charset="0"/>
              </a:rPr>
              <a:t>que se expide a petición del becario por el cual se hace constar que cumplió con el objeto para el cual se le otorgó la beca, lo que implica también que no tiene adeudos con </a:t>
            </a:r>
            <a:r>
              <a:rPr lang="es-ES" sz="1400" dirty="0" smtClean="0">
                <a:solidFill>
                  <a:prstClr val="black"/>
                </a:solidFill>
                <a:latin typeface="Montserrat" panose="00000500000000000000" pitchFamily="2" charset="0"/>
              </a:rPr>
              <a:t>Conacyt. </a:t>
            </a:r>
            <a:endParaRPr lang="es-ES" sz="14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935261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b="15745"/>
          <a:stretch/>
        </p:blipFill>
        <p:spPr>
          <a:xfrm>
            <a:off x="-13035" y="-1"/>
            <a:ext cx="12209379" cy="6858001"/>
          </a:xfrm>
          <a:prstGeom prst="rect">
            <a:avLst/>
          </a:prstGeom>
        </p:spPr>
      </p:pic>
      <p:pic>
        <p:nvPicPr>
          <p:cNvPr id="4" name="Imagen 3"/>
          <p:cNvPicPr>
            <a:picLocks noChangeAspect="1"/>
          </p:cNvPicPr>
          <p:nvPr/>
        </p:nvPicPr>
        <p:blipFill>
          <a:blip r:embed="rId3"/>
          <a:stretch>
            <a:fillRect/>
          </a:stretch>
        </p:blipFill>
        <p:spPr>
          <a:xfrm>
            <a:off x="1133405" y="4051108"/>
            <a:ext cx="2886075" cy="2457450"/>
          </a:xfrm>
          <a:prstGeom prst="rect">
            <a:avLst/>
          </a:prstGeom>
        </p:spPr>
      </p:pic>
      <p:sp>
        <p:nvSpPr>
          <p:cNvPr id="7" name="CuadroTexto 6"/>
          <p:cNvSpPr txBox="1"/>
          <p:nvPr/>
        </p:nvSpPr>
        <p:spPr>
          <a:xfrm>
            <a:off x="1133405" y="995731"/>
            <a:ext cx="9916497" cy="2769989"/>
          </a:xfrm>
          <a:prstGeom prst="rect">
            <a:avLst/>
          </a:prstGeom>
          <a:noFill/>
        </p:spPr>
        <p:txBody>
          <a:bodyPr wrap="none" rtlCol="0">
            <a:spAutoFit/>
          </a:bodyPr>
          <a:lstStyle/>
          <a:p>
            <a:pPr>
              <a:spcAft>
                <a:spcPts val="0"/>
              </a:spcAft>
            </a:pPr>
            <a:r>
              <a:rPr lang="es-ES" sz="2700" b="1" spc="300" dirty="0">
                <a:solidFill>
                  <a:srgbClr val="621132"/>
                </a:solidFill>
                <a:latin typeface="Montserrat" pitchFamily="2" charset="77"/>
                <a:ea typeface="+mj-ea"/>
                <a:cs typeface="Arial"/>
              </a:rPr>
              <a:t>Procedimiento para becarios en </a:t>
            </a:r>
            <a:r>
              <a:rPr lang="es-ES" sz="2700" b="1" spc="300" dirty="0" smtClean="0">
                <a:solidFill>
                  <a:srgbClr val="621132"/>
                </a:solidFill>
                <a:latin typeface="Montserrat" pitchFamily="2" charset="77"/>
                <a:ea typeface="+mj-ea"/>
                <a:cs typeface="Arial"/>
              </a:rPr>
              <a:t>PeopleSoft:</a:t>
            </a:r>
            <a:r>
              <a:rPr lang="es-ES" sz="2700" b="1" spc="300" dirty="0">
                <a:solidFill>
                  <a:srgbClr val="621132"/>
                </a:solidFill>
                <a:latin typeface="Montserrat" pitchFamily="2" charset="77"/>
                <a:ea typeface="+mj-ea"/>
                <a:cs typeface="Arial"/>
              </a:rPr>
              <a:t/>
            </a:r>
            <a:br>
              <a:rPr lang="es-ES" sz="2700" b="1" spc="300" dirty="0">
                <a:solidFill>
                  <a:srgbClr val="621132"/>
                </a:solidFill>
                <a:latin typeface="Montserrat" pitchFamily="2" charset="77"/>
                <a:ea typeface="+mj-ea"/>
                <a:cs typeface="Arial"/>
              </a:rPr>
            </a:br>
            <a:endParaRPr lang="es-ES" sz="2700" b="1" spc="300" dirty="0">
              <a:solidFill>
                <a:srgbClr val="621132"/>
              </a:solidFill>
              <a:latin typeface="Montserrat" pitchFamily="2" charset="77"/>
              <a:ea typeface="+mj-ea"/>
              <a:cs typeface="Arial"/>
            </a:endParaRPr>
          </a:p>
          <a:p>
            <a:pPr>
              <a:lnSpc>
                <a:spcPct val="150000"/>
              </a:lnSpc>
              <a:spcAft>
                <a:spcPts val="0"/>
              </a:spcAft>
            </a:pPr>
            <a:r>
              <a:rPr lang="es-ES" sz="1600" dirty="0">
                <a:latin typeface="Montserrat" panose="00000500000000000000" pitchFamily="2" charset="0"/>
                <a:ea typeface="Calibri" panose="020F0502020204030204" pitchFamily="34" charset="0"/>
                <a:cs typeface="Arial" panose="020B0604020202020204" pitchFamily="34" charset="0"/>
              </a:rPr>
              <a:t>Para ello es necesario que ingrese desde </a:t>
            </a:r>
            <a:r>
              <a:rPr lang="es-ES" sz="1600" b="1" u="sng" dirty="0" smtClean="0">
                <a:solidFill>
                  <a:srgbClr val="FF0000"/>
                </a:solidFill>
                <a:latin typeface="Montserrat" panose="00000500000000000000" pitchFamily="2" charset="0"/>
                <a:ea typeface="Calibri" panose="020F0502020204030204" pitchFamily="34" charset="0"/>
                <a:cs typeface="Arial" panose="020B0604020202020204" pitchFamily="34" charset="0"/>
              </a:rPr>
              <a:t>Mozilla Firefox </a:t>
            </a:r>
            <a:r>
              <a:rPr lang="es-ES" sz="1600" dirty="0" smtClean="0">
                <a:latin typeface="Montserrat" panose="00000500000000000000" pitchFamily="2" charset="0"/>
                <a:ea typeface="Calibri" panose="020F0502020204030204" pitchFamily="34" charset="0"/>
                <a:cs typeface="Arial" panose="020B0604020202020204" pitchFamily="34" charset="0"/>
              </a:rPr>
              <a:t>a </a:t>
            </a:r>
            <a:r>
              <a:rPr lang="es-ES" sz="1600" dirty="0">
                <a:latin typeface="Montserrat" panose="00000500000000000000" pitchFamily="2" charset="0"/>
                <a:ea typeface="Calibri" panose="020F0502020204030204" pitchFamily="34" charset="0"/>
                <a:cs typeface="Arial" panose="020B0604020202020204" pitchFamily="34" charset="0"/>
              </a:rPr>
              <a:t>la siguiente liga</a:t>
            </a:r>
            <a:r>
              <a:rPr lang="es-ES" sz="1600" dirty="0" smtClean="0">
                <a:latin typeface="Montserrat" panose="00000500000000000000" pitchFamily="2" charset="0"/>
                <a:ea typeface="Calibri" panose="020F0502020204030204" pitchFamily="34" charset="0"/>
                <a:cs typeface="Arial" panose="020B0604020202020204" pitchFamily="34" charset="0"/>
              </a:rPr>
              <a:t>:</a:t>
            </a:r>
          </a:p>
          <a:p>
            <a:pPr>
              <a:lnSpc>
                <a:spcPct val="150000"/>
              </a:lnSpc>
              <a:spcAft>
                <a:spcPts val="0"/>
              </a:spcAft>
            </a:pPr>
            <a:endParaRPr lang="es-419" sz="1600" dirty="0">
              <a:effectLst/>
              <a:latin typeface="Montserrat" panose="00000500000000000000" pitchFamily="2" charset="0"/>
              <a:ea typeface="Calibri" panose="020F0502020204030204" pitchFamily="34" charset="0"/>
              <a:cs typeface="Arial" panose="020B0604020202020204" pitchFamily="34" charset="0"/>
            </a:endParaRPr>
          </a:p>
          <a:p>
            <a:pPr>
              <a:lnSpc>
                <a:spcPct val="150000"/>
              </a:lnSpc>
            </a:pPr>
            <a:r>
              <a:rPr lang="es-ES" sz="1600" u="sng" dirty="0">
                <a:latin typeface="Montserrat" panose="00000500000000000000" pitchFamily="2" charset="0"/>
                <a:hlinkClick r:id="rId4"/>
              </a:rPr>
              <a:t>https://</a:t>
            </a:r>
            <a:r>
              <a:rPr lang="es-ES" sz="1600" u="sng" dirty="0" smtClean="0">
                <a:latin typeface="Montserrat" panose="00000500000000000000" pitchFamily="2" charset="0"/>
                <a:hlinkClick r:id="rId4"/>
              </a:rPr>
              <a:t>www.conacyt.gob.mx/index.php/el-conacyt/servicios-en-linea</a:t>
            </a:r>
            <a:endParaRPr lang="es-ES" sz="1600" u="sng" dirty="0" smtClean="0">
              <a:latin typeface="Montserrat" panose="00000500000000000000" pitchFamily="2" charset="0"/>
            </a:endParaRPr>
          </a:p>
          <a:p>
            <a:pPr>
              <a:lnSpc>
                <a:spcPct val="150000"/>
              </a:lnSpc>
            </a:pPr>
            <a:endParaRPr lang="es-ES" sz="1600" dirty="0"/>
          </a:p>
          <a:p>
            <a:pPr>
              <a:lnSpc>
                <a:spcPct val="150000"/>
              </a:lnSpc>
              <a:spcAft>
                <a:spcPts val="0"/>
              </a:spcAft>
            </a:pPr>
            <a:r>
              <a:rPr lang="es-ES" sz="1600" dirty="0">
                <a:latin typeface="Montserrat" panose="00000500000000000000" pitchFamily="2" charset="0"/>
                <a:ea typeface="Calibri" panose="020F0502020204030204" pitchFamily="34" charset="0"/>
              </a:rPr>
              <a:t>Ingrese en el siguiente apartado, en acceso al sistema con su usuario y contraseña (CVU): </a:t>
            </a:r>
            <a:endParaRPr lang="es-ES" sz="1600" dirty="0">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179626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15456"/>
          <a:stretch/>
        </p:blipFill>
        <p:spPr>
          <a:xfrm>
            <a:off x="0" y="0"/>
            <a:ext cx="12205035" cy="6879068"/>
          </a:xfrm>
          <a:prstGeom prst="rect">
            <a:avLst/>
          </a:prstGeom>
        </p:spPr>
      </p:pic>
      <p:pic>
        <p:nvPicPr>
          <p:cNvPr id="2" name="Imagen 1"/>
          <p:cNvPicPr>
            <a:picLocks noChangeAspect="1"/>
          </p:cNvPicPr>
          <p:nvPr/>
        </p:nvPicPr>
        <p:blipFill>
          <a:blip r:embed="rId3"/>
          <a:stretch>
            <a:fillRect/>
          </a:stretch>
        </p:blipFill>
        <p:spPr>
          <a:xfrm>
            <a:off x="5364583" y="444462"/>
            <a:ext cx="6486525" cy="4514850"/>
          </a:xfrm>
          <a:prstGeom prst="rect">
            <a:avLst/>
          </a:prstGeom>
        </p:spPr>
      </p:pic>
      <p:sp>
        <p:nvSpPr>
          <p:cNvPr id="6" name="CuadroTexto 5"/>
          <p:cNvSpPr txBox="1"/>
          <p:nvPr/>
        </p:nvSpPr>
        <p:spPr>
          <a:xfrm>
            <a:off x="658848" y="2010171"/>
            <a:ext cx="2661986" cy="830997"/>
          </a:xfrm>
          <a:prstGeom prst="rect">
            <a:avLst/>
          </a:prstGeom>
          <a:noFill/>
        </p:spPr>
        <p:txBody>
          <a:bodyPr wrap="square" rtlCol="0">
            <a:spAutoFit/>
          </a:bodyPr>
          <a:lstStyle/>
          <a:p>
            <a:pPr marL="214313" indent="-214313" defTabSz="685800">
              <a:buFontTx/>
              <a:buChar char="-"/>
            </a:pPr>
            <a:r>
              <a:rPr lang="es-MX" sz="1600" dirty="0" smtClean="0">
                <a:solidFill>
                  <a:prstClr val="black"/>
                </a:solidFill>
                <a:latin typeface="Montserrat" panose="00000500000000000000" pitchFamily="2" charset="0"/>
              </a:rPr>
              <a:t>Ingresar con </a:t>
            </a:r>
            <a:r>
              <a:rPr lang="es-MX" sz="1600" dirty="0">
                <a:solidFill>
                  <a:prstClr val="black"/>
                </a:solidFill>
                <a:latin typeface="Montserrat" panose="00000500000000000000" pitchFamily="2" charset="0"/>
              </a:rPr>
              <a:t>usuario y </a:t>
            </a:r>
            <a:r>
              <a:rPr lang="es-MX" sz="1600" dirty="0" smtClean="0">
                <a:solidFill>
                  <a:prstClr val="black"/>
                </a:solidFill>
                <a:latin typeface="Montserrat" panose="00000500000000000000" pitchFamily="2" charset="0"/>
              </a:rPr>
              <a:t>contraseña. </a:t>
            </a:r>
            <a:endParaRPr lang="es-MX" sz="1600" dirty="0">
              <a:solidFill>
                <a:prstClr val="black"/>
              </a:solidFill>
              <a:latin typeface="Montserrat" panose="00000500000000000000" pitchFamily="2" charset="0"/>
            </a:endParaRPr>
          </a:p>
          <a:p>
            <a:pPr defTabSz="685800"/>
            <a:endParaRPr lang="es-MX" sz="1600" dirty="0">
              <a:solidFill>
                <a:prstClr val="black"/>
              </a:solidFill>
              <a:latin typeface="Montserrat" panose="00000500000000000000" pitchFamily="2" charset="0"/>
            </a:endParaRPr>
          </a:p>
        </p:txBody>
      </p:sp>
      <p:sp>
        <p:nvSpPr>
          <p:cNvPr id="3" name="CuadroTexto 2"/>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1806124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15456"/>
          <a:stretch/>
        </p:blipFill>
        <p:spPr>
          <a:xfrm>
            <a:off x="-13035" y="-1"/>
            <a:ext cx="12205035" cy="6879068"/>
          </a:xfrm>
          <a:prstGeom prst="rect">
            <a:avLst/>
          </a:prstGeom>
        </p:spPr>
      </p:pic>
      <p:sp>
        <p:nvSpPr>
          <p:cNvPr id="3" name="Rectángulo 2"/>
          <p:cNvSpPr/>
          <p:nvPr/>
        </p:nvSpPr>
        <p:spPr>
          <a:xfrm>
            <a:off x="3040655" y="2577947"/>
            <a:ext cx="627962" cy="19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620616" y="2116282"/>
            <a:ext cx="4028501" cy="830997"/>
          </a:xfrm>
          <a:prstGeom prst="rect">
            <a:avLst/>
          </a:prstGeom>
        </p:spPr>
        <p:txBody>
          <a:bodyPr wrap="square">
            <a:spAutoFit/>
          </a:bodyPr>
          <a:lstStyle/>
          <a:p>
            <a:r>
              <a:rPr lang="es-ES" sz="1600" dirty="0">
                <a:latin typeface="Montserrat" panose="00000500000000000000" pitchFamily="2" charset="0"/>
              </a:rPr>
              <a:t>Seleccionar </a:t>
            </a:r>
            <a:r>
              <a:rPr lang="es-ES" sz="1600" dirty="0" smtClean="0">
                <a:latin typeface="Montserrat" panose="00000500000000000000" pitchFamily="2" charset="0"/>
              </a:rPr>
              <a:t>casilla: </a:t>
            </a:r>
            <a:r>
              <a:rPr lang="es-ES" sz="1600" dirty="0">
                <a:latin typeface="Montserrat" panose="00000500000000000000" pitchFamily="2" charset="0"/>
              </a:rPr>
              <a:t>“No soy un robot”</a:t>
            </a:r>
          </a:p>
          <a:p>
            <a:endParaRPr lang="es-ES" sz="1600" dirty="0">
              <a:latin typeface="Montserrat" panose="00000500000000000000" pitchFamily="2" charset="0"/>
            </a:endParaRPr>
          </a:p>
          <a:p>
            <a:r>
              <a:rPr lang="es-ES" sz="1600" dirty="0" smtClean="0">
                <a:latin typeface="Montserrat" panose="00000500000000000000" pitchFamily="2" charset="0"/>
              </a:rPr>
              <a:t>Seleccionar: “Entrar”</a:t>
            </a:r>
            <a:endParaRPr lang="es-ES" sz="1600" dirty="0">
              <a:latin typeface="Montserrat" panose="00000500000000000000" pitchFamily="2" charset="0"/>
            </a:endParaRPr>
          </a:p>
        </p:txBody>
      </p:sp>
      <p:grpSp>
        <p:nvGrpSpPr>
          <p:cNvPr id="11" name="Grupo 10"/>
          <p:cNvGrpSpPr/>
          <p:nvPr/>
        </p:nvGrpSpPr>
        <p:grpSpPr>
          <a:xfrm>
            <a:off x="5503326" y="205360"/>
            <a:ext cx="6429375" cy="4486275"/>
            <a:chOff x="5503326" y="205360"/>
            <a:chExt cx="6429375" cy="4486275"/>
          </a:xfrm>
        </p:grpSpPr>
        <p:grpSp>
          <p:nvGrpSpPr>
            <p:cNvPr id="8" name="Grupo 7"/>
            <p:cNvGrpSpPr/>
            <p:nvPr/>
          </p:nvGrpSpPr>
          <p:grpSpPr>
            <a:xfrm>
              <a:off x="5503326" y="205360"/>
              <a:ext cx="6429375" cy="4486275"/>
              <a:chOff x="5503326" y="205360"/>
              <a:chExt cx="6429375" cy="4486275"/>
            </a:xfrm>
          </p:grpSpPr>
          <p:pic>
            <p:nvPicPr>
              <p:cNvPr id="2" name="Imagen 1"/>
              <p:cNvPicPr>
                <a:picLocks noChangeAspect="1"/>
              </p:cNvPicPr>
              <p:nvPr/>
            </p:nvPicPr>
            <p:blipFill>
              <a:blip r:embed="rId3"/>
              <a:stretch>
                <a:fillRect/>
              </a:stretch>
            </p:blipFill>
            <p:spPr>
              <a:xfrm>
                <a:off x="5503326" y="205360"/>
                <a:ext cx="6429375" cy="4486275"/>
              </a:xfrm>
              <a:prstGeom prst="rect">
                <a:avLst/>
              </a:prstGeom>
            </p:spPr>
          </p:pic>
          <p:sp>
            <p:nvSpPr>
              <p:cNvPr id="7" name="Rectángulo 6"/>
              <p:cNvSpPr/>
              <p:nvPr/>
            </p:nvSpPr>
            <p:spPr>
              <a:xfrm>
                <a:off x="7425369" y="2116282"/>
                <a:ext cx="638978" cy="164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p:cNvSpPr txBox="1"/>
            <p:nvPr/>
          </p:nvSpPr>
          <p:spPr>
            <a:xfrm>
              <a:off x="7474944" y="2059887"/>
              <a:ext cx="677538" cy="276999"/>
            </a:xfrm>
            <a:prstGeom prst="rect">
              <a:avLst/>
            </a:prstGeom>
            <a:noFill/>
          </p:spPr>
          <p:txBody>
            <a:bodyPr wrap="square" rtlCol="0">
              <a:spAutoFit/>
            </a:bodyPr>
            <a:lstStyle/>
            <a:p>
              <a:r>
                <a:rPr lang="es-MX" sz="1200" dirty="0" smtClean="0">
                  <a:solidFill>
                    <a:schemeClr val="bg1">
                      <a:lumMod val="50000"/>
                    </a:schemeClr>
                  </a:solidFill>
                </a:rPr>
                <a:t>xxxxxxx</a:t>
              </a:r>
              <a:endParaRPr lang="es-ES" sz="1200" dirty="0">
                <a:solidFill>
                  <a:schemeClr val="bg1">
                    <a:lumMod val="50000"/>
                  </a:schemeClr>
                </a:solidFill>
              </a:endParaRPr>
            </a:p>
          </p:txBody>
        </p:sp>
      </p:grpSp>
      <p:sp>
        <p:nvSpPr>
          <p:cNvPr id="12" name="CuadroTexto 11"/>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42592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15456"/>
          <a:stretch/>
        </p:blipFill>
        <p:spPr>
          <a:xfrm>
            <a:off x="-13035" y="-1"/>
            <a:ext cx="12205035" cy="6879068"/>
          </a:xfrm>
          <a:prstGeom prst="rect">
            <a:avLst/>
          </a:prstGeom>
        </p:spPr>
      </p:pic>
      <p:pic>
        <p:nvPicPr>
          <p:cNvPr id="4" name="Imagen 3"/>
          <p:cNvPicPr>
            <a:picLocks noChangeAspect="1"/>
          </p:cNvPicPr>
          <p:nvPr/>
        </p:nvPicPr>
        <p:blipFill>
          <a:blip r:embed="rId3"/>
          <a:stretch>
            <a:fillRect/>
          </a:stretch>
        </p:blipFill>
        <p:spPr>
          <a:xfrm>
            <a:off x="6089482" y="582861"/>
            <a:ext cx="5522296" cy="4916190"/>
          </a:xfrm>
          <a:prstGeom prst="rect">
            <a:avLst/>
          </a:prstGeom>
        </p:spPr>
      </p:pic>
      <p:sp>
        <p:nvSpPr>
          <p:cNvPr id="6" name="CuadroTexto 5"/>
          <p:cNvSpPr txBox="1"/>
          <p:nvPr/>
        </p:nvSpPr>
        <p:spPr>
          <a:xfrm>
            <a:off x="865908" y="1819267"/>
            <a:ext cx="2789546" cy="338554"/>
          </a:xfrm>
          <a:prstGeom prst="rect">
            <a:avLst/>
          </a:prstGeom>
          <a:noFill/>
        </p:spPr>
        <p:txBody>
          <a:bodyPr wrap="none" rtlCol="0">
            <a:spAutoFit/>
          </a:bodyPr>
          <a:lstStyle/>
          <a:p>
            <a:r>
              <a:rPr lang="es-419" sz="1600" dirty="0" smtClean="0">
                <a:latin typeface="Montserrat" panose="00000500000000000000" pitchFamily="2" charset="0"/>
              </a:rPr>
              <a:t>- Seleccione: “Exbecarios”</a:t>
            </a:r>
            <a:endParaRPr lang="es-ES" sz="1600" dirty="0">
              <a:latin typeface="Montserrat" panose="00000500000000000000" pitchFamily="2" charset="0"/>
            </a:endParaRPr>
          </a:p>
        </p:txBody>
      </p:sp>
      <p:sp>
        <p:nvSpPr>
          <p:cNvPr id="7" name="CuadroTexto 6"/>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3295357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625" y="-9442"/>
            <a:ext cx="12205250" cy="6876884"/>
          </a:xfrm>
          <a:prstGeom prst="rect">
            <a:avLst/>
          </a:prstGeom>
        </p:spPr>
      </p:pic>
      <p:pic>
        <p:nvPicPr>
          <p:cNvPr id="4" name="Imagen 3"/>
          <p:cNvPicPr>
            <a:picLocks noChangeAspect="1"/>
          </p:cNvPicPr>
          <p:nvPr/>
        </p:nvPicPr>
        <p:blipFill>
          <a:blip r:embed="rId3"/>
          <a:stretch>
            <a:fillRect/>
          </a:stretch>
        </p:blipFill>
        <p:spPr>
          <a:xfrm>
            <a:off x="5773641" y="539080"/>
            <a:ext cx="5661867" cy="5375032"/>
          </a:xfrm>
          <a:prstGeom prst="rect">
            <a:avLst/>
          </a:prstGeom>
        </p:spPr>
      </p:pic>
      <p:sp>
        <p:nvSpPr>
          <p:cNvPr id="5" name="CuadroTexto 4"/>
          <p:cNvSpPr txBox="1"/>
          <p:nvPr/>
        </p:nvSpPr>
        <p:spPr>
          <a:xfrm>
            <a:off x="446542" y="2049137"/>
            <a:ext cx="3454792" cy="830997"/>
          </a:xfrm>
          <a:prstGeom prst="rect">
            <a:avLst/>
          </a:prstGeom>
          <a:noFill/>
        </p:spPr>
        <p:txBody>
          <a:bodyPr wrap="none" rtlCol="0">
            <a:spAutoFit/>
          </a:bodyPr>
          <a:lstStyle/>
          <a:p>
            <a:pPr marL="285750" indent="-285750">
              <a:buFontTx/>
              <a:buChar char="-"/>
            </a:pPr>
            <a:r>
              <a:rPr lang="es-ES" sz="1600" dirty="0" smtClean="0">
                <a:latin typeface="Montserrat" panose="00000500000000000000" pitchFamily="2" charset="0"/>
              </a:rPr>
              <a:t>Clic derecho en:</a:t>
            </a:r>
          </a:p>
          <a:p>
            <a:pPr marL="285750" indent="-285750">
              <a:buFontTx/>
              <a:buChar char="-"/>
            </a:pPr>
            <a:endParaRPr lang="es-ES" sz="1600" dirty="0" smtClean="0">
              <a:latin typeface="Montserrat" panose="00000500000000000000" pitchFamily="2" charset="0"/>
            </a:endParaRPr>
          </a:p>
          <a:p>
            <a:r>
              <a:rPr lang="es-ES" sz="1600" dirty="0" smtClean="0">
                <a:latin typeface="Montserrat" panose="00000500000000000000" pitchFamily="2" charset="0"/>
              </a:rPr>
              <a:t>“Solicitud </a:t>
            </a:r>
            <a:r>
              <a:rPr lang="es-ES" sz="1600" dirty="0">
                <a:latin typeface="Montserrat" panose="00000500000000000000" pitchFamily="2" charset="0"/>
              </a:rPr>
              <a:t>C Liberación /No </a:t>
            </a:r>
            <a:r>
              <a:rPr lang="es-ES" sz="1600" dirty="0" err="1" smtClean="0">
                <a:latin typeface="Montserrat" panose="00000500000000000000" pitchFamily="2" charset="0"/>
              </a:rPr>
              <a:t>Ade</a:t>
            </a:r>
            <a:r>
              <a:rPr lang="es-ES" sz="1600" dirty="0" smtClean="0">
                <a:latin typeface="Montserrat" panose="00000500000000000000" pitchFamily="2" charset="0"/>
              </a:rPr>
              <a:t>”</a:t>
            </a:r>
            <a:endParaRPr lang="es-ES" sz="1600" dirty="0">
              <a:latin typeface="Montserrat" panose="00000500000000000000" pitchFamily="2" charset="0"/>
            </a:endParaRPr>
          </a:p>
        </p:txBody>
      </p:sp>
      <p:sp>
        <p:nvSpPr>
          <p:cNvPr id="7" name="CuadroTexto 6"/>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335379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625" y="-12491"/>
            <a:ext cx="12205250" cy="6882981"/>
          </a:xfrm>
          <a:prstGeom prst="rect">
            <a:avLst/>
          </a:prstGeom>
        </p:spPr>
      </p:pic>
      <p:sp>
        <p:nvSpPr>
          <p:cNvPr id="3" name="Rectángulo 2"/>
          <p:cNvSpPr/>
          <p:nvPr/>
        </p:nvSpPr>
        <p:spPr>
          <a:xfrm>
            <a:off x="4616067" y="2732183"/>
            <a:ext cx="407625" cy="14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64437" y="1379154"/>
            <a:ext cx="4591992" cy="4524315"/>
          </a:xfrm>
          <a:prstGeom prst="rect">
            <a:avLst/>
          </a:prstGeom>
          <a:noFill/>
        </p:spPr>
        <p:txBody>
          <a:bodyPr wrap="square" rtlCol="0">
            <a:spAutoFit/>
          </a:bodyPr>
          <a:lstStyle/>
          <a:p>
            <a:pPr algn="just"/>
            <a:r>
              <a:rPr lang="es-ES" sz="1600" dirty="0">
                <a:latin typeface="Montserrat" panose="00000500000000000000" pitchFamily="2" charset="0"/>
              </a:rPr>
              <a:t>Aparece una nueva ventana en la que puede buscar su(s) apoyo(s) por CVU, No. de Registro Becario o No. de Apoyo. En caso de no contar con la información presione el recuadro “Buscar”, aparecerán el o los apoyos que usted ha recibido por parte del </a:t>
            </a:r>
            <a:r>
              <a:rPr lang="es-ES" sz="1600" dirty="0" smtClean="0">
                <a:latin typeface="Montserrat" panose="00000500000000000000" pitchFamily="2" charset="0"/>
              </a:rPr>
              <a:t>Consejo, a través de </a:t>
            </a:r>
            <a:r>
              <a:rPr lang="es-ES" sz="1600" dirty="0">
                <a:latin typeface="Montserrat" panose="00000500000000000000" pitchFamily="2" charset="0"/>
              </a:rPr>
              <a:t>la </a:t>
            </a:r>
            <a:r>
              <a:rPr lang="es-ES" sz="1600" dirty="0" smtClean="0">
                <a:latin typeface="Montserrat" panose="00000500000000000000" pitchFamily="2" charset="0"/>
              </a:rPr>
              <a:t>Coordinación de Apoyos a Becarios e Investigadores -antes Dirección </a:t>
            </a:r>
            <a:r>
              <a:rPr lang="es-ES" sz="1600" dirty="0">
                <a:latin typeface="Montserrat" panose="00000500000000000000" pitchFamily="2" charset="0"/>
              </a:rPr>
              <a:t>Adjunta de Posgrado y </a:t>
            </a:r>
            <a:r>
              <a:rPr lang="es-ES" sz="1600" dirty="0" smtClean="0">
                <a:latin typeface="Montserrat" panose="00000500000000000000" pitchFamily="2" charset="0"/>
              </a:rPr>
              <a:t>Becas-.</a:t>
            </a:r>
          </a:p>
          <a:p>
            <a:pPr algn="just"/>
            <a:endParaRPr lang="es-ES" sz="1600" dirty="0" smtClean="0">
              <a:latin typeface="Montserrat" panose="00000500000000000000" pitchFamily="2" charset="0"/>
            </a:endParaRPr>
          </a:p>
          <a:p>
            <a:pPr algn="just"/>
            <a:r>
              <a:rPr lang="es-ES" sz="1600" dirty="0" smtClean="0">
                <a:latin typeface="Montserrat" panose="00000500000000000000" pitchFamily="2" charset="0"/>
              </a:rPr>
              <a:t>En </a:t>
            </a:r>
            <a:r>
              <a:rPr lang="es-ES" sz="1600" dirty="0">
                <a:latin typeface="Montserrat" panose="00000500000000000000" pitchFamily="2" charset="0"/>
              </a:rPr>
              <a:t>caso de haber contado con más de un </a:t>
            </a:r>
            <a:r>
              <a:rPr lang="es-ES" sz="1600" dirty="0" smtClean="0">
                <a:latin typeface="Montserrat" panose="00000500000000000000" pitchFamily="2" charset="0"/>
              </a:rPr>
              <a:t>apoyo, aparecerán todos en un </a:t>
            </a:r>
            <a:r>
              <a:rPr lang="es-ES" sz="1600" dirty="0">
                <a:latin typeface="Montserrat" panose="00000500000000000000" pitchFamily="2" charset="0"/>
              </a:rPr>
              <a:t>listado y deberá seleccionar el que desea </a:t>
            </a:r>
            <a:r>
              <a:rPr lang="es-ES" sz="1600" dirty="0" smtClean="0">
                <a:latin typeface="Montserrat" panose="00000500000000000000" pitchFamily="2" charset="0"/>
              </a:rPr>
              <a:t>concluir. </a:t>
            </a:r>
            <a:r>
              <a:rPr lang="es-ES" sz="1600" dirty="0">
                <a:latin typeface="Montserrat" panose="00000500000000000000" pitchFamily="2" charset="0"/>
              </a:rPr>
              <a:t>En caso de que sea un único </a:t>
            </a:r>
            <a:r>
              <a:rPr lang="es-ES" sz="1600" dirty="0" smtClean="0">
                <a:latin typeface="Montserrat" panose="00000500000000000000" pitchFamily="2" charset="0"/>
              </a:rPr>
              <a:t>apoyo, </a:t>
            </a:r>
            <a:r>
              <a:rPr lang="es-ES" sz="1600" dirty="0">
                <a:latin typeface="Montserrat" panose="00000500000000000000" pitchFamily="2" charset="0"/>
              </a:rPr>
              <a:t>aparecerá una pantalla en la que se </a:t>
            </a:r>
            <a:r>
              <a:rPr lang="es-ES" sz="1600" dirty="0" smtClean="0">
                <a:latin typeface="Montserrat" panose="00000500000000000000" pitchFamily="2" charset="0"/>
              </a:rPr>
              <a:t>observan </a:t>
            </a:r>
            <a:r>
              <a:rPr lang="es-ES" sz="1600" dirty="0">
                <a:latin typeface="Montserrat" panose="00000500000000000000" pitchFamily="2" charset="0"/>
              </a:rPr>
              <a:t>los datos necesarios para realizar su solicitud.</a:t>
            </a:r>
          </a:p>
        </p:txBody>
      </p:sp>
      <p:pic>
        <p:nvPicPr>
          <p:cNvPr id="11" name="Imagen 10"/>
          <p:cNvPicPr>
            <a:picLocks noChangeAspect="1"/>
          </p:cNvPicPr>
          <p:nvPr/>
        </p:nvPicPr>
        <p:blipFill>
          <a:blip r:embed="rId3"/>
          <a:stretch>
            <a:fillRect/>
          </a:stretch>
        </p:blipFill>
        <p:spPr>
          <a:xfrm>
            <a:off x="5315380" y="388602"/>
            <a:ext cx="6883245" cy="4687162"/>
          </a:xfrm>
          <a:prstGeom prst="rect">
            <a:avLst/>
          </a:prstGeom>
        </p:spPr>
      </p:pic>
      <p:cxnSp>
        <p:nvCxnSpPr>
          <p:cNvPr id="12" name="Conector angular 11"/>
          <p:cNvCxnSpPr/>
          <p:nvPr/>
        </p:nvCxnSpPr>
        <p:spPr>
          <a:xfrm>
            <a:off x="4756429" y="2500829"/>
            <a:ext cx="2107079" cy="374573"/>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046601" y="683046"/>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40039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6625" y="-12491"/>
            <a:ext cx="12205250" cy="6882981"/>
          </a:xfrm>
          <a:prstGeom prst="rect">
            <a:avLst/>
          </a:prstGeom>
        </p:spPr>
      </p:pic>
      <p:sp>
        <p:nvSpPr>
          <p:cNvPr id="3" name="Rectángulo 2"/>
          <p:cNvSpPr/>
          <p:nvPr/>
        </p:nvSpPr>
        <p:spPr>
          <a:xfrm>
            <a:off x="3646583" y="1476260"/>
            <a:ext cx="495759" cy="33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7711807" y="1388125"/>
            <a:ext cx="484742" cy="220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3646583" y="2027104"/>
            <a:ext cx="1167788" cy="2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646583" y="3305060"/>
            <a:ext cx="903383" cy="16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7249099" y="3360145"/>
            <a:ext cx="1222872" cy="14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3569465" y="3712684"/>
            <a:ext cx="1795749" cy="550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365214" y="3470313"/>
            <a:ext cx="451692" cy="24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7116896" y="3503364"/>
            <a:ext cx="760164" cy="286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3"/>
          <a:stretch>
            <a:fillRect/>
          </a:stretch>
        </p:blipFill>
        <p:spPr>
          <a:xfrm>
            <a:off x="4052772" y="580622"/>
            <a:ext cx="7648575" cy="5057775"/>
          </a:xfrm>
          <a:prstGeom prst="rect">
            <a:avLst/>
          </a:prstGeom>
        </p:spPr>
      </p:pic>
      <p:sp>
        <p:nvSpPr>
          <p:cNvPr id="14" name="CuadroTexto 13"/>
          <p:cNvSpPr txBox="1"/>
          <p:nvPr/>
        </p:nvSpPr>
        <p:spPr>
          <a:xfrm>
            <a:off x="86301" y="1867092"/>
            <a:ext cx="3873545" cy="1538883"/>
          </a:xfrm>
          <a:prstGeom prst="rect">
            <a:avLst/>
          </a:prstGeom>
          <a:noFill/>
        </p:spPr>
        <p:txBody>
          <a:bodyPr wrap="square" rtlCol="0">
            <a:spAutoFit/>
          </a:bodyPr>
          <a:lstStyle/>
          <a:p>
            <a:pPr marL="285750" indent="-285750">
              <a:buFontTx/>
              <a:buChar char="-"/>
            </a:pPr>
            <a:r>
              <a:rPr lang="es-419" sz="1600" dirty="0">
                <a:latin typeface="Montserrat" panose="00000500000000000000" pitchFamily="2" charset="0"/>
              </a:rPr>
              <a:t>V</a:t>
            </a:r>
            <a:r>
              <a:rPr lang="es-419" sz="1600" dirty="0" smtClean="0">
                <a:latin typeface="Montserrat" panose="00000500000000000000" pitchFamily="2" charset="0"/>
              </a:rPr>
              <a:t>alidar la información de los datos personales.</a:t>
            </a:r>
          </a:p>
          <a:p>
            <a:pPr marL="285750" indent="-285750">
              <a:buFontTx/>
              <a:buChar char="-"/>
            </a:pPr>
            <a:endParaRPr lang="es-419" sz="1600" dirty="0">
              <a:latin typeface="Montserrat" panose="00000500000000000000" pitchFamily="2" charset="0"/>
            </a:endParaRPr>
          </a:p>
          <a:p>
            <a:pPr marL="285750" indent="-285750">
              <a:buFontTx/>
              <a:buChar char="-"/>
            </a:pPr>
            <a:r>
              <a:rPr lang="es-419" sz="1600" dirty="0" smtClean="0">
                <a:latin typeface="Montserrat" panose="00000500000000000000" pitchFamily="2" charset="0"/>
              </a:rPr>
              <a:t>Seleccionar: Carta de Reconocimiento</a:t>
            </a:r>
          </a:p>
          <a:p>
            <a:pPr marL="285750" indent="-285750">
              <a:buFontTx/>
              <a:buChar char="-"/>
            </a:pPr>
            <a:endParaRPr lang="es-419" sz="1400" dirty="0" smtClean="0">
              <a:latin typeface="Montserrat" panose="00000500000000000000" pitchFamily="2" charset="0"/>
            </a:endParaRPr>
          </a:p>
        </p:txBody>
      </p:sp>
      <p:cxnSp>
        <p:nvCxnSpPr>
          <p:cNvPr id="19" name="Conector recto de flecha 18"/>
          <p:cNvCxnSpPr>
            <a:stCxn id="14" idx="2"/>
          </p:cNvCxnSpPr>
          <p:nvPr/>
        </p:nvCxnSpPr>
        <p:spPr>
          <a:xfrm>
            <a:off x="2023074" y="3405975"/>
            <a:ext cx="4051652" cy="1205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331984" y="680332"/>
            <a:ext cx="3382179" cy="523220"/>
          </a:xfrm>
          <a:prstGeom prst="rect">
            <a:avLst/>
          </a:prstGeom>
          <a:noFill/>
        </p:spPr>
        <p:txBody>
          <a:bodyPr wrap="square" rtlCol="0">
            <a:spAutoFit/>
          </a:bodyPr>
          <a:lstStyle/>
          <a:p>
            <a:pPr algn="ctr"/>
            <a:r>
              <a:rPr lang="es-MX" sz="2800" b="1" dirty="0" smtClean="0">
                <a:solidFill>
                  <a:srgbClr val="621132"/>
                </a:solidFill>
              </a:rPr>
              <a:t>INSTRUCCIONES</a:t>
            </a:r>
            <a:endParaRPr lang="es-ES" sz="2800" b="1" dirty="0">
              <a:solidFill>
                <a:srgbClr val="621132"/>
              </a:solidFill>
            </a:endParaRPr>
          </a:p>
        </p:txBody>
      </p:sp>
    </p:spTree>
    <p:extLst>
      <p:ext uri="{BB962C8B-B14F-4D97-AF65-F5344CB8AC3E}">
        <p14:creationId xmlns:p14="http://schemas.microsoft.com/office/powerpoint/2010/main" val="2221873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TotalTime>
  <Words>665</Words>
  <Application>Microsoft Office PowerPoint</Application>
  <PresentationFormat>Panorámica</PresentationFormat>
  <Paragraphs>87</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19</vt:i4>
      </vt:variant>
    </vt:vector>
  </HeadingPairs>
  <TitlesOfParts>
    <vt:vector size="25" baseType="lpstr">
      <vt:lpstr>Arial</vt:lpstr>
      <vt:lpstr>Calibri</vt:lpstr>
      <vt:lpstr>Calibri Light</vt:lpstr>
      <vt:lpstr>Montserrat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González García</dc:creator>
  <cp:lastModifiedBy>Usuario de Windows</cp:lastModifiedBy>
  <cp:revision>67</cp:revision>
  <dcterms:created xsi:type="dcterms:W3CDTF">2020-01-29T22:28:01Z</dcterms:created>
  <dcterms:modified xsi:type="dcterms:W3CDTF">2020-03-24T17:18:31Z</dcterms:modified>
</cp:coreProperties>
</file>